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6"/>
  </p:notesMasterIdLst>
  <p:sldIdLst>
    <p:sldId id="256" r:id="rId2"/>
    <p:sldId id="257" r:id="rId3"/>
    <p:sldId id="258" r:id="rId4"/>
    <p:sldId id="267" r:id="rId5"/>
    <p:sldId id="368" r:id="rId6"/>
    <p:sldId id="365" r:id="rId7"/>
    <p:sldId id="366" r:id="rId8"/>
    <p:sldId id="367" r:id="rId9"/>
    <p:sldId id="369" r:id="rId10"/>
    <p:sldId id="370" r:id="rId11"/>
    <p:sldId id="371" r:id="rId12"/>
    <p:sldId id="372" r:id="rId13"/>
    <p:sldId id="373" r:id="rId14"/>
    <p:sldId id="382" r:id="rId15"/>
    <p:sldId id="383" r:id="rId16"/>
    <p:sldId id="374" r:id="rId17"/>
    <p:sldId id="375" r:id="rId18"/>
    <p:sldId id="385" r:id="rId19"/>
    <p:sldId id="376" r:id="rId20"/>
    <p:sldId id="377" r:id="rId21"/>
    <p:sldId id="379" r:id="rId22"/>
    <p:sldId id="380" r:id="rId23"/>
    <p:sldId id="378" r:id="rId24"/>
    <p:sldId id="381" r:id="rId25"/>
    <p:sldId id="384" r:id="rId26"/>
    <p:sldId id="328" r:id="rId27"/>
    <p:sldId id="297" r:id="rId28"/>
    <p:sldId id="298" r:id="rId29"/>
    <p:sldId id="299" r:id="rId30"/>
    <p:sldId id="300" r:id="rId31"/>
    <p:sldId id="301" r:id="rId32"/>
    <p:sldId id="302" r:id="rId33"/>
    <p:sldId id="303" r:id="rId34"/>
    <p:sldId id="304" r:id="rId35"/>
    <p:sldId id="305" r:id="rId36"/>
    <p:sldId id="306" r:id="rId37"/>
    <p:sldId id="307" r:id="rId38"/>
    <p:sldId id="308" r:id="rId39"/>
    <p:sldId id="309" r:id="rId40"/>
    <p:sldId id="311" r:id="rId41"/>
    <p:sldId id="313" r:id="rId42"/>
    <p:sldId id="314" r:id="rId43"/>
    <p:sldId id="316" r:id="rId44"/>
    <p:sldId id="318" r:id="rId45"/>
    <p:sldId id="320" r:id="rId46"/>
    <p:sldId id="329" r:id="rId47"/>
    <p:sldId id="322" r:id="rId48"/>
    <p:sldId id="324" r:id="rId49"/>
    <p:sldId id="326" r:id="rId50"/>
    <p:sldId id="330" r:id="rId51"/>
    <p:sldId id="292" r:id="rId52"/>
    <p:sldId id="262" r:id="rId53"/>
    <p:sldId id="364" r:id="rId54"/>
    <p:sldId id="263"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4F309B-B50A-48E1-82BA-83A01365D9C1}" v="1" dt="2021-09-22T09:22:21.5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59" autoAdjust="0"/>
    <p:restoredTop sz="94660"/>
  </p:normalViewPr>
  <p:slideViewPr>
    <p:cSldViewPr>
      <p:cViewPr varScale="1">
        <p:scale>
          <a:sx n="108" d="100"/>
          <a:sy n="108" d="100"/>
        </p:scale>
        <p:origin x="173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61" Type="http://schemas.microsoft.com/office/2016/11/relationships/changesInfo" Target="changesInfos/changesInfo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adou Sowe" userId="df20569f-4b0e-4ebd-abe7-fef010291f20" providerId="ADAL" clId="{804F309B-B50A-48E1-82BA-83A01365D9C1}"/>
    <pc:docChg chg="undo custSel modSld">
      <pc:chgData name="Amadou Sowe" userId="df20569f-4b0e-4ebd-abe7-fef010291f20" providerId="ADAL" clId="{804F309B-B50A-48E1-82BA-83A01365D9C1}" dt="2021-09-22T09:22:25.257" v="10" actId="6549"/>
      <pc:docMkLst>
        <pc:docMk/>
      </pc:docMkLst>
      <pc:sldChg chg="modSp mod">
        <pc:chgData name="Amadou Sowe" userId="df20569f-4b0e-4ebd-abe7-fef010291f20" providerId="ADAL" clId="{804F309B-B50A-48E1-82BA-83A01365D9C1}" dt="2021-09-22T09:21:52.802" v="8" actId="27636"/>
        <pc:sldMkLst>
          <pc:docMk/>
          <pc:sldMk cId="1654764358" sldId="262"/>
        </pc:sldMkLst>
        <pc:spChg chg="mod">
          <ac:chgData name="Amadou Sowe" userId="df20569f-4b0e-4ebd-abe7-fef010291f20" providerId="ADAL" clId="{804F309B-B50A-48E1-82BA-83A01365D9C1}" dt="2021-09-22T09:21:52.802" v="8" actId="27636"/>
          <ac:spMkLst>
            <pc:docMk/>
            <pc:sldMk cId="1654764358" sldId="262"/>
            <ac:spMk id="3" creationId="{00000000-0000-0000-0000-000000000000}"/>
          </ac:spMkLst>
        </pc:spChg>
      </pc:sldChg>
      <pc:sldChg chg="addSp modSp mod">
        <pc:chgData name="Amadou Sowe" userId="df20569f-4b0e-4ebd-abe7-fef010291f20" providerId="ADAL" clId="{804F309B-B50A-48E1-82BA-83A01365D9C1}" dt="2021-09-22T09:22:25.257" v="10" actId="6549"/>
        <pc:sldMkLst>
          <pc:docMk/>
          <pc:sldMk cId="3297434856" sldId="263"/>
        </pc:sldMkLst>
        <pc:spChg chg="mod">
          <ac:chgData name="Amadou Sowe" userId="df20569f-4b0e-4ebd-abe7-fef010291f20" providerId="ADAL" clId="{804F309B-B50A-48E1-82BA-83A01365D9C1}" dt="2021-09-22T09:22:25.257" v="10" actId="6549"/>
          <ac:spMkLst>
            <pc:docMk/>
            <pc:sldMk cId="3297434856" sldId="263"/>
            <ac:spMk id="2" creationId="{00000000-0000-0000-0000-000000000000}"/>
          </ac:spMkLst>
        </pc:spChg>
        <pc:picChg chg="add mod">
          <ac:chgData name="Amadou Sowe" userId="df20569f-4b0e-4ebd-abe7-fef010291f20" providerId="ADAL" clId="{804F309B-B50A-48E1-82BA-83A01365D9C1}" dt="2021-09-22T09:22:21.552" v="9"/>
          <ac:picMkLst>
            <pc:docMk/>
            <pc:sldMk cId="3297434856" sldId="263"/>
            <ac:picMk id="5" creationId="{453B799F-1508-4E8D-9C23-D6934AAB4564}"/>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01C5B6-77C1-45AA-9A0A-9BA6B4627F21}"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4C8BFC56-4E8A-4E3C-BE15-74A31774646B}">
      <dgm:prSet/>
      <dgm:spPr/>
      <dgm:t>
        <a:bodyPr/>
        <a:lstStyle/>
        <a:p>
          <a:r>
            <a:rPr lang="en-US"/>
            <a:t>Unauthorized access to computer data</a:t>
          </a:r>
        </a:p>
      </dgm:t>
    </dgm:pt>
    <dgm:pt modelId="{4230FEEE-B9D0-48E1-AE57-F885B84EA190}" type="parTrans" cxnId="{D5506D32-0329-485D-ACC1-89F1EB59B138}">
      <dgm:prSet/>
      <dgm:spPr/>
      <dgm:t>
        <a:bodyPr/>
        <a:lstStyle/>
        <a:p>
          <a:endParaRPr lang="en-US"/>
        </a:p>
      </dgm:t>
    </dgm:pt>
    <dgm:pt modelId="{137081AC-9E26-47FB-BB85-3FC3C3217EAB}" type="sibTrans" cxnId="{D5506D32-0329-485D-ACC1-89F1EB59B138}">
      <dgm:prSet/>
      <dgm:spPr/>
      <dgm:t>
        <a:bodyPr/>
        <a:lstStyle/>
        <a:p>
          <a:endParaRPr lang="en-US"/>
        </a:p>
      </dgm:t>
    </dgm:pt>
    <dgm:pt modelId="{8195D583-800C-4906-AE0E-49EE9BAFE213}">
      <dgm:prSet/>
      <dgm:spPr/>
      <dgm:t>
        <a:bodyPr/>
        <a:lstStyle/>
        <a:p>
          <a:r>
            <a:rPr lang="en-US"/>
            <a:t>Access with intent to commit offences</a:t>
          </a:r>
        </a:p>
      </dgm:t>
    </dgm:pt>
    <dgm:pt modelId="{2035201A-99B7-4FC3-9C8B-864EECAD8C9B}" type="parTrans" cxnId="{3A4D96F6-1352-4FAC-B8D8-42048C81D669}">
      <dgm:prSet/>
      <dgm:spPr/>
      <dgm:t>
        <a:bodyPr/>
        <a:lstStyle/>
        <a:p>
          <a:endParaRPr lang="en-US"/>
        </a:p>
      </dgm:t>
    </dgm:pt>
    <dgm:pt modelId="{B008903A-30B7-4031-BD9E-82AD75EE6E4A}" type="sibTrans" cxnId="{3A4D96F6-1352-4FAC-B8D8-42048C81D669}">
      <dgm:prSet/>
      <dgm:spPr/>
      <dgm:t>
        <a:bodyPr/>
        <a:lstStyle/>
        <a:p>
          <a:endParaRPr lang="en-US"/>
        </a:p>
      </dgm:t>
    </dgm:pt>
    <dgm:pt modelId="{52D2B3E4-6247-4B87-B546-64889EE83A40}">
      <dgm:prSet/>
      <dgm:spPr/>
      <dgm:t>
        <a:bodyPr/>
        <a:lstStyle/>
        <a:p>
          <a:r>
            <a:rPr lang="en-US"/>
            <a:t>Unauthorized access to and interception of computer service</a:t>
          </a:r>
        </a:p>
      </dgm:t>
    </dgm:pt>
    <dgm:pt modelId="{F5C98EFD-6543-42A8-843F-3D7278DDE322}" type="parTrans" cxnId="{196F4129-CA2C-49F1-B3D9-DDE4D93C5947}">
      <dgm:prSet/>
      <dgm:spPr/>
      <dgm:t>
        <a:bodyPr/>
        <a:lstStyle/>
        <a:p>
          <a:endParaRPr lang="en-US"/>
        </a:p>
      </dgm:t>
    </dgm:pt>
    <dgm:pt modelId="{BB388A1D-A8EC-4F4C-B17F-75C315300BA0}" type="sibTrans" cxnId="{196F4129-CA2C-49F1-B3D9-DDE4D93C5947}">
      <dgm:prSet/>
      <dgm:spPr/>
      <dgm:t>
        <a:bodyPr/>
        <a:lstStyle/>
        <a:p>
          <a:endParaRPr lang="en-US"/>
        </a:p>
      </dgm:t>
    </dgm:pt>
    <dgm:pt modelId="{00CEC0B6-88A3-469A-8E3C-EBA6DA7F22FF}">
      <dgm:prSet/>
      <dgm:spPr/>
      <dgm:t>
        <a:bodyPr/>
        <a:lstStyle/>
        <a:p>
          <a:r>
            <a:rPr lang="en-US"/>
            <a:t>Unauthorized modification of computer material</a:t>
          </a:r>
        </a:p>
      </dgm:t>
    </dgm:pt>
    <dgm:pt modelId="{3AC0C55C-BF59-4CBC-BF85-36AEC00A0E3F}" type="parTrans" cxnId="{C3E106EE-9FC4-482A-85F0-138E53EF681A}">
      <dgm:prSet/>
      <dgm:spPr/>
      <dgm:t>
        <a:bodyPr/>
        <a:lstStyle/>
        <a:p>
          <a:endParaRPr lang="en-US"/>
        </a:p>
      </dgm:t>
    </dgm:pt>
    <dgm:pt modelId="{21AAF91F-92D7-4C6F-A0E1-E4B825B1DAE9}" type="sibTrans" cxnId="{C3E106EE-9FC4-482A-85F0-138E53EF681A}">
      <dgm:prSet/>
      <dgm:spPr/>
      <dgm:t>
        <a:bodyPr/>
        <a:lstStyle/>
        <a:p>
          <a:endParaRPr lang="en-US"/>
        </a:p>
      </dgm:t>
    </dgm:pt>
    <dgm:pt modelId="{BE418B41-BF70-4B01-99F7-1C44ADA0178D}">
      <dgm:prSet/>
      <dgm:spPr/>
      <dgm:t>
        <a:bodyPr/>
        <a:lstStyle/>
        <a:p>
          <a:r>
            <a:rPr lang="en-US"/>
            <a:t>Damaging or denying access to computer system</a:t>
          </a:r>
        </a:p>
      </dgm:t>
    </dgm:pt>
    <dgm:pt modelId="{963CF0CE-185C-4C6A-88F5-7001F5DB4595}" type="parTrans" cxnId="{361A223D-DD9F-4EB1-A720-25A7B9D28E80}">
      <dgm:prSet/>
      <dgm:spPr/>
      <dgm:t>
        <a:bodyPr/>
        <a:lstStyle/>
        <a:p>
          <a:endParaRPr lang="en-US"/>
        </a:p>
      </dgm:t>
    </dgm:pt>
    <dgm:pt modelId="{361880DC-A0E0-445D-93FE-42958F3EACA7}" type="sibTrans" cxnId="{361A223D-DD9F-4EB1-A720-25A7B9D28E80}">
      <dgm:prSet/>
      <dgm:spPr/>
      <dgm:t>
        <a:bodyPr/>
        <a:lstStyle/>
        <a:p>
          <a:endParaRPr lang="en-US"/>
        </a:p>
      </dgm:t>
    </dgm:pt>
    <dgm:pt modelId="{194FC9C5-559D-40F3-AD64-0BD219885B1E}">
      <dgm:prSet/>
      <dgm:spPr/>
      <dgm:t>
        <a:bodyPr/>
        <a:lstStyle/>
        <a:p>
          <a:r>
            <a:rPr lang="en-US"/>
            <a:t>Unlawful possession of devices and data</a:t>
          </a:r>
        </a:p>
      </dgm:t>
    </dgm:pt>
    <dgm:pt modelId="{39E1C39D-743A-45DE-BDD0-99D0A13E4D26}" type="parTrans" cxnId="{90A96B39-D5DB-491D-A6AD-2297EAC25B6D}">
      <dgm:prSet/>
      <dgm:spPr/>
      <dgm:t>
        <a:bodyPr/>
        <a:lstStyle/>
        <a:p>
          <a:endParaRPr lang="en-US"/>
        </a:p>
      </dgm:t>
    </dgm:pt>
    <dgm:pt modelId="{9215276A-AEB3-4673-894A-33E74883B4B0}" type="sibTrans" cxnId="{90A96B39-D5DB-491D-A6AD-2297EAC25B6D}">
      <dgm:prSet/>
      <dgm:spPr/>
      <dgm:t>
        <a:bodyPr/>
        <a:lstStyle/>
        <a:p>
          <a:endParaRPr lang="en-US"/>
        </a:p>
      </dgm:t>
    </dgm:pt>
    <dgm:pt modelId="{8FDB90A1-58D7-4FA9-8C62-1A5DC6E49497}" type="pres">
      <dgm:prSet presAssocID="{BA01C5B6-77C1-45AA-9A0A-9BA6B4627F21}" presName="vert0" presStyleCnt="0">
        <dgm:presLayoutVars>
          <dgm:dir/>
          <dgm:animOne val="branch"/>
          <dgm:animLvl val="lvl"/>
        </dgm:presLayoutVars>
      </dgm:prSet>
      <dgm:spPr/>
    </dgm:pt>
    <dgm:pt modelId="{B7965DF7-71DB-444A-B855-1B8BF1D9A20D}" type="pres">
      <dgm:prSet presAssocID="{4C8BFC56-4E8A-4E3C-BE15-74A31774646B}" presName="thickLine" presStyleLbl="alignNode1" presStyleIdx="0" presStyleCnt="6"/>
      <dgm:spPr/>
    </dgm:pt>
    <dgm:pt modelId="{42BA84E7-479B-41EE-B912-6ACD66C7F165}" type="pres">
      <dgm:prSet presAssocID="{4C8BFC56-4E8A-4E3C-BE15-74A31774646B}" presName="horz1" presStyleCnt="0"/>
      <dgm:spPr/>
    </dgm:pt>
    <dgm:pt modelId="{B3AE42AE-1E0E-48A2-89D4-EBBCB75C2908}" type="pres">
      <dgm:prSet presAssocID="{4C8BFC56-4E8A-4E3C-BE15-74A31774646B}" presName="tx1" presStyleLbl="revTx" presStyleIdx="0" presStyleCnt="6"/>
      <dgm:spPr/>
    </dgm:pt>
    <dgm:pt modelId="{A514AA50-C126-4759-9133-B78DB9F2090D}" type="pres">
      <dgm:prSet presAssocID="{4C8BFC56-4E8A-4E3C-BE15-74A31774646B}" presName="vert1" presStyleCnt="0"/>
      <dgm:spPr/>
    </dgm:pt>
    <dgm:pt modelId="{F4B8562F-C59C-4103-A2B0-E48137DBA744}" type="pres">
      <dgm:prSet presAssocID="{8195D583-800C-4906-AE0E-49EE9BAFE213}" presName="thickLine" presStyleLbl="alignNode1" presStyleIdx="1" presStyleCnt="6"/>
      <dgm:spPr/>
    </dgm:pt>
    <dgm:pt modelId="{B213068E-24F5-4152-94B2-9F7BE706E594}" type="pres">
      <dgm:prSet presAssocID="{8195D583-800C-4906-AE0E-49EE9BAFE213}" presName="horz1" presStyleCnt="0"/>
      <dgm:spPr/>
    </dgm:pt>
    <dgm:pt modelId="{939502A4-E003-4E91-A818-58AB9247E825}" type="pres">
      <dgm:prSet presAssocID="{8195D583-800C-4906-AE0E-49EE9BAFE213}" presName="tx1" presStyleLbl="revTx" presStyleIdx="1" presStyleCnt="6"/>
      <dgm:spPr/>
    </dgm:pt>
    <dgm:pt modelId="{731EA10D-BAAE-4A3F-A1A3-E6E7B9CE5BA3}" type="pres">
      <dgm:prSet presAssocID="{8195D583-800C-4906-AE0E-49EE9BAFE213}" presName="vert1" presStyleCnt="0"/>
      <dgm:spPr/>
    </dgm:pt>
    <dgm:pt modelId="{803413E7-99BC-4CFE-8040-3EE1833EBA2D}" type="pres">
      <dgm:prSet presAssocID="{52D2B3E4-6247-4B87-B546-64889EE83A40}" presName="thickLine" presStyleLbl="alignNode1" presStyleIdx="2" presStyleCnt="6"/>
      <dgm:spPr/>
    </dgm:pt>
    <dgm:pt modelId="{0B5C7A19-A8C5-4AD0-97DB-5AE07390C3C7}" type="pres">
      <dgm:prSet presAssocID="{52D2B3E4-6247-4B87-B546-64889EE83A40}" presName="horz1" presStyleCnt="0"/>
      <dgm:spPr/>
    </dgm:pt>
    <dgm:pt modelId="{0BC44209-40AE-48D7-88AE-0B44DE88499A}" type="pres">
      <dgm:prSet presAssocID="{52D2B3E4-6247-4B87-B546-64889EE83A40}" presName="tx1" presStyleLbl="revTx" presStyleIdx="2" presStyleCnt="6"/>
      <dgm:spPr/>
    </dgm:pt>
    <dgm:pt modelId="{9E8795A1-1E22-4C18-8DA7-2F040EFE30C2}" type="pres">
      <dgm:prSet presAssocID="{52D2B3E4-6247-4B87-B546-64889EE83A40}" presName="vert1" presStyleCnt="0"/>
      <dgm:spPr/>
    </dgm:pt>
    <dgm:pt modelId="{B8853996-5B87-4F90-95FC-C3C01B1E727D}" type="pres">
      <dgm:prSet presAssocID="{00CEC0B6-88A3-469A-8E3C-EBA6DA7F22FF}" presName="thickLine" presStyleLbl="alignNode1" presStyleIdx="3" presStyleCnt="6"/>
      <dgm:spPr/>
    </dgm:pt>
    <dgm:pt modelId="{72B10B8C-8CC9-4D03-995E-9DDC4F1BDD49}" type="pres">
      <dgm:prSet presAssocID="{00CEC0B6-88A3-469A-8E3C-EBA6DA7F22FF}" presName="horz1" presStyleCnt="0"/>
      <dgm:spPr/>
    </dgm:pt>
    <dgm:pt modelId="{CEC9E1A0-B6A5-4253-86E4-DD167B703830}" type="pres">
      <dgm:prSet presAssocID="{00CEC0B6-88A3-469A-8E3C-EBA6DA7F22FF}" presName="tx1" presStyleLbl="revTx" presStyleIdx="3" presStyleCnt="6"/>
      <dgm:spPr/>
    </dgm:pt>
    <dgm:pt modelId="{E38B1927-D6C6-4DFF-B5CF-A5652CFDF32A}" type="pres">
      <dgm:prSet presAssocID="{00CEC0B6-88A3-469A-8E3C-EBA6DA7F22FF}" presName="vert1" presStyleCnt="0"/>
      <dgm:spPr/>
    </dgm:pt>
    <dgm:pt modelId="{69F3BED1-E0FC-4439-9FD8-8F7D296E44A0}" type="pres">
      <dgm:prSet presAssocID="{BE418B41-BF70-4B01-99F7-1C44ADA0178D}" presName="thickLine" presStyleLbl="alignNode1" presStyleIdx="4" presStyleCnt="6"/>
      <dgm:spPr/>
    </dgm:pt>
    <dgm:pt modelId="{918832BB-4226-404A-AAA8-CDDE0E6A3CC4}" type="pres">
      <dgm:prSet presAssocID="{BE418B41-BF70-4B01-99F7-1C44ADA0178D}" presName="horz1" presStyleCnt="0"/>
      <dgm:spPr/>
    </dgm:pt>
    <dgm:pt modelId="{6A5870D7-4F61-4AFD-BA06-5559FD14B2C7}" type="pres">
      <dgm:prSet presAssocID="{BE418B41-BF70-4B01-99F7-1C44ADA0178D}" presName="tx1" presStyleLbl="revTx" presStyleIdx="4" presStyleCnt="6"/>
      <dgm:spPr/>
    </dgm:pt>
    <dgm:pt modelId="{8C5B0320-25F0-41C4-8C42-8247361A4A9B}" type="pres">
      <dgm:prSet presAssocID="{BE418B41-BF70-4B01-99F7-1C44ADA0178D}" presName="vert1" presStyleCnt="0"/>
      <dgm:spPr/>
    </dgm:pt>
    <dgm:pt modelId="{67D6F08D-0C44-40F5-A925-9AB09489672A}" type="pres">
      <dgm:prSet presAssocID="{194FC9C5-559D-40F3-AD64-0BD219885B1E}" presName="thickLine" presStyleLbl="alignNode1" presStyleIdx="5" presStyleCnt="6"/>
      <dgm:spPr/>
    </dgm:pt>
    <dgm:pt modelId="{80807D03-4BE3-47B0-8EA4-524ADE17126E}" type="pres">
      <dgm:prSet presAssocID="{194FC9C5-559D-40F3-AD64-0BD219885B1E}" presName="horz1" presStyleCnt="0"/>
      <dgm:spPr/>
    </dgm:pt>
    <dgm:pt modelId="{CF7F0FA4-AA8F-48D9-A690-4D8A310137A0}" type="pres">
      <dgm:prSet presAssocID="{194FC9C5-559D-40F3-AD64-0BD219885B1E}" presName="tx1" presStyleLbl="revTx" presStyleIdx="5" presStyleCnt="6"/>
      <dgm:spPr/>
    </dgm:pt>
    <dgm:pt modelId="{F49B21A7-1565-4D75-B93E-9E8BBF5E5A84}" type="pres">
      <dgm:prSet presAssocID="{194FC9C5-559D-40F3-AD64-0BD219885B1E}" presName="vert1" presStyleCnt="0"/>
      <dgm:spPr/>
    </dgm:pt>
  </dgm:ptLst>
  <dgm:cxnLst>
    <dgm:cxn modelId="{DE14EA07-2354-4E61-ADA8-2C1ED8350293}" type="presOf" srcId="{BE418B41-BF70-4B01-99F7-1C44ADA0178D}" destId="{6A5870D7-4F61-4AFD-BA06-5559FD14B2C7}" srcOrd="0" destOrd="0" presId="urn:microsoft.com/office/officeart/2008/layout/LinedList"/>
    <dgm:cxn modelId="{196F4129-CA2C-49F1-B3D9-DDE4D93C5947}" srcId="{BA01C5B6-77C1-45AA-9A0A-9BA6B4627F21}" destId="{52D2B3E4-6247-4B87-B546-64889EE83A40}" srcOrd="2" destOrd="0" parTransId="{F5C98EFD-6543-42A8-843F-3D7278DDE322}" sibTransId="{BB388A1D-A8EC-4F4C-B17F-75C315300BA0}"/>
    <dgm:cxn modelId="{D5506D32-0329-485D-ACC1-89F1EB59B138}" srcId="{BA01C5B6-77C1-45AA-9A0A-9BA6B4627F21}" destId="{4C8BFC56-4E8A-4E3C-BE15-74A31774646B}" srcOrd="0" destOrd="0" parTransId="{4230FEEE-B9D0-48E1-AE57-F885B84EA190}" sibTransId="{137081AC-9E26-47FB-BB85-3FC3C3217EAB}"/>
    <dgm:cxn modelId="{90A96B39-D5DB-491D-A6AD-2297EAC25B6D}" srcId="{BA01C5B6-77C1-45AA-9A0A-9BA6B4627F21}" destId="{194FC9C5-559D-40F3-AD64-0BD219885B1E}" srcOrd="5" destOrd="0" parTransId="{39E1C39D-743A-45DE-BDD0-99D0A13E4D26}" sibTransId="{9215276A-AEB3-4673-894A-33E74883B4B0}"/>
    <dgm:cxn modelId="{361A223D-DD9F-4EB1-A720-25A7B9D28E80}" srcId="{BA01C5B6-77C1-45AA-9A0A-9BA6B4627F21}" destId="{BE418B41-BF70-4B01-99F7-1C44ADA0178D}" srcOrd="4" destOrd="0" parTransId="{963CF0CE-185C-4C6A-88F5-7001F5DB4595}" sibTransId="{361880DC-A0E0-445D-93FE-42958F3EACA7}"/>
    <dgm:cxn modelId="{BB8E3784-DBB7-447C-BD09-5CB7ED238C24}" type="presOf" srcId="{194FC9C5-559D-40F3-AD64-0BD219885B1E}" destId="{CF7F0FA4-AA8F-48D9-A690-4D8A310137A0}" srcOrd="0" destOrd="0" presId="urn:microsoft.com/office/officeart/2008/layout/LinedList"/>
    <dgm:cxn modelId="{FBA4F09D-B0B6-498A-81E0-3C573096F236}" type="presOf" srcId="{4C8BFC56-4E8A-4E3C-BE15-74A31774646B}" destId="{B3AE42AE-1E0E-48A2-89D4-EBBCB75C2908}" srcOrd="0" destOrd="0" presId="urn:microsoft.com/office/officeart/2008/layout/LinedList"/>
    <dgm:cxn modelId="{47DCEBAF-EA53-4691-90B4-6BA11E6D6785}" type="presOf" srcId="{00CEC0B6-88A3-469A-8E3C-EBA6DA7F22FF}" destId="{CEC9E1A0-B6A5-4253-86E4-DD167B703830}" srcOrd="0" destOrd="0" presId="urn:microsoft.com/office/officeart/2008/layout/LinedList"/>
    <dgm:cxn modelId="{33FA14B6-298E-4553-A4C5-DE880E5A143E}" type="presOf" srcId="{BA01C5B6-77C1-45AA-9A0A-9BA6B4627F21}" destId="{8FDB90A1-58D7-4FA9-8C62-1A5DC6E49497}" srcOrd="0" destOrd="0" presId="urn:microsoft.com/office/officeart/2008/layout/LinedList"/>
    <dgm:cxn modelId="{D03592E3-F8BD-4B20-825A-48E18E1DA76B}" type="presOf" srcId="{8195D583-800C-4906-AE0E-49EE9BAFE213}" destId="{939502A4-E003-4E91-A818-58AB9247E825}" srcOrd="0" destOrd="0" presId="urn:microsoft.com/office/officeart/2008/layout/LinedList"/>
    <dgm:cxn modelId="{C3E106EE-9FC4-482A-85F0-138E53EF681A}" srcId="{BA01C5B6-77C1-45AA-9A0A-9BA6B4627F21}" destId="{00CEC0B6-88A3-469A-8E3C-EBA6DA7F22FF}" srcOrd="3" destOrd="0" parTransId="{3AC0C55C-BF59-4CBC-BF85-36AEC00A0E3F}" sibTransId="{21AAF91F-92D7-4C6F-A0E1-E4B825B1DAE9}"/>
    <dgm:cxn modelId="{3A4D96F6-1352-4FAC-B8D8-42048C81D669}" srcId="{BA01C5B6-77C1-45AA-9A0A-9BA6B4627F21}" destId="{8195D583-800C-4906-AE0E-49EE9BAFE213}" srcOrd="1" destOrd="0" parTransId="{2035201A-99B7-4FC3-9C8B-864EECAD8C9B}" sibTransId="{B008903A-30B7-4031-BD9E-82AD75EE6E4A}"/>
    <dgm:cxn modelId="{897377F9-0483-4AF0-ADC2-58D3FE350BF5}" type="presOf" srcId="{52D2B3E4-6247-4B87-B546-64889EE83A40}" destId="{0BC44209-40AE-48D7-88AE-0B44DE88499A}" srcOrd="0" destOrd="0" presId="urn:microsoft.com/office/officeart/2008/layout/LinedList"/>
    <dgm:cxn modelId="{BCC86CEE-B2C1-4CEB-B3DA-989B52151278}" type="presParOf" srcId="{8FDB90A1-58D7-4FA9-8C62-1A5DC6E49497}" destId="{B7965DF7-71DB-444A-B855-1B8BF1D9A20D}" srcOrd="0" destOrd="0" presId="urn:microsoft.com/office/officeart/2008/layout/LinedList"/>
    <dgm:cxn modelId="{8C444F4E-C834-4E8F-9F53-189F003F4840}" type="presParOf" srcId="{8FDB90A1-58D7-4FA9-8C62-1A5DC6E49497}" destId="{42BA84E7-479B-41EE-B912-6ACD66C7F165}" srcOrd="1" destOrd="0" presId="urn:microsoft.com/office/officeart/2008/layout/LinedList"/>
    <dgm:cxn modelId="{3CF85B9E-2137-44A1-BFFC-06DCD99C50EC}" type="presParOf" srcId="{42BA84E7-479B-41EE-B912-6ACD66C7F165}" destId="{B3AE42AE-1E0E-48A2-89D4-EBBCB75C2908}" srcOrd="0" destOrd="0" presId="urn:microsoft.com/office/officeart/2008/layout/LinedList"/>
    <dgm:cxn modelId="{A309AF6E-69D4-426C-919C-F7369021A7A6}" type="presParOf" srcId="{42BA84E7-479B-41EE-B912-6ACD66C7F165}" destId="{A514AA50-C126-4759-9133-B78DB9F2090D}" srcOrd="1" destOrd="0" presId="urn:microsoft.com/office/officeart/2008/layout/LinedList"/>
    <dgm:cxn modelId="{663ED2F5-E9A0-4592-B6EC-0FE0846C8122}" type="presParOf" srcId="{8FDB90A1-58D7-4FA9-8C62-1A5DC6E49497}" destId="{F4B8562F-C59C-4103-A2B0-E48137DBA744}" srcOrd="2" destOrd="0" presId="urn:microsoft.com/office/officeart/2008/layout/LinedList"/>
    <dgm:cxn modelId="{357AA08B-0788-4A91-9CB0-A71955C66468}" type="presParOf" srcId="{8FDB90A1-58D7-4FA9-8C62-1A5DC6E49497}" destId="{B213068E-24F5-4152-94B2-9F7BE706E594}" srcOrd="3" destOrd="0" presId="urn:microsoft.com/office/officeart/2008/layout/LinedList"/>
    <dgm:cxn modelId="{85C21D24-1BC7-4346-A3E3-E3CC54AFB203}" type="presParOf" srcId="{B213068E-24F5-4152-94B2-9F7BE706E594}" destId="{939502A4-E003-4E91-A818-58AB9247E825}" srcOrd="0" destOrd="0" presId="urn:microsoft.com/office/officeart/2008/layout/LinedList"/>
    <dgm:cxn modelId="{D1164738-D07C-452A-A696-0CCA28231A66}" type="presParOf" srcId="{B213068E-24F5-4152-94B2-9F7BE706E594}" destId="{731EA10D-BAAE-4A3F-A1A3-E6E7B9CE5BA3}" srcOrd="1" destOrd="0" presId="urn:microsoft.com/office/officeart/2008/layout/LinedList"/>
    <dgm:cxn modelId="{034984AD-49E2-4497-A7ED-A840C4A25685}" type="presParOf" srcId="{8FDB90A1-58D7-4FA9-8C62-1A5DC6E49497}" destId="{803413E7-99BC-4CFE-8040-3EE1833EBA2D}" srcOrd="4" destOrd="0" presId="urn:microsoft.com/office/officeart/2008/layout/LinedList"/>
    <dgm:cxn modelId="{8895C92B-97A2-4CFA-942A-423A5A2317E0}" type="presParOf" srcId="{8FDB90A1-58D7-4FA9-8C62-1A5DC6E49497}" destId="{0B5C7A19-A8C5-4AD0-97DB-5AE07390C3C7}" srcOrd="5" destOrd="0" presId="urn:microsoft.com/office/officeart/2008/layout/LinedList"/>
    <dgm:cxn modelId="{34813828-4504-4B43-B46A-469586426AA9}" type="presParOf" srcId="{0B5C7A19-A8C5-4AD0-97DB-5AE07390C3C7}" destId="{0BC44209-40AE-48D7-88AE-0B44DE88499A}" srcOrd="0" destOrd="0" presId="urn:microsoft.com/office/officeart/2008/layout/LinedList"/>
    <dgm:cxn modelId="{F6BF96CA-56F4-4308-8053-717AE28C5B59}" type="presParOf" srcId="{0B5C7A19-A8C5-4AD0-97DB-5AE07390C3C7}" destId="{9E8795A1-1E22-4C18-8DA7-2F040EFE30C2}" srcOrd="1" destOrd="0" presId="urn:microsoft.com/office/officeart/2008/layout/LinedList"/>
    <dgm:cxn modelId="{8987D9A4-BB7C-49E7-8AEA-8987555D5716}" type="presParOf" srcId="{8FDB90A1-58D7-4FA9-8C62-1A5DC6E49497}" destId="{B8853996-5B87-4F90-95FC-C3C01B1E727D}" srcOrd="6" destOrd="0" presId="urn:microsoft.com/office/officeart/2008/layout/LinedList"/>
    <dgm:cxn modelId="{46C9A811-1797-4CD7-8366-49CEBF95544C}" type="presParOf" srcId="{8FDB90A1-58D7-4FA9-8C62-1A5DC6E49497}" destId="{72B10B8C-8CC9-4D03-995E-9DDC4F1BDD49}" srcOrd="7" destOrd="0" presId="urn:microsoft.com/office/officeart/2008/layout/LinedList"/>
    <dgm:cxn modelId="{4EDDFB6F-BA1B-40B7-80E9-FFFEB804A7BB}" type="presParOf" srcId="{72B10B8C-8CC9-4D03-995E-9DDC4F1BDD49}" destId="{CEC9E1A0-B6A5-4253-86E4-DD167B703830}" srcOrd="0" destOrd="0" presId="urn:microsoft.com/office/officeart/2008/layout/LinedList"/>
    <dgm:cxn modelId="{7750F970-AF4F-4A2A-8460-96C8C7B126F2}" type="presParOf" srcId="{72B10B8C-8CC9-4D03-995E-9DDC4F1BDD49}" destId="{E38B1927-D6C6-4DFF-B5CF-A5652CFDF32A}" srcOrd="1" destOrd="0" presId="urn:microsoft.com/office/officeart/2008/layout/LinedList"/>
    <dgm:cxn modelId="{908DC497-6286-4ADE-8381-EB679042EC3D}" type="presParOf" srcId="{8FDB90A1-58D7-4FA9-8C62-1A5DC6E49497}" destId="{69F3BED1-E0FC-4439-9FD8-8F7D296E44A0}" srcOrd="8" destOrd="0" presId="urn:microsoft.com/office/officeart/2008/layout/LinedList"/>
    <dgm:cxn modelId="{B6779176-1AF4-429E-A711-A3D53B9F0167}" type="presParOf" srcId="{8FDB90A1-58D7-4FA9-8C62-1A5DC6E49497}" destId="{918832BB-4226-404A-AAA8-CDDE0E6A3CC4}" srcOrd="9" destOrd="0" presId="urn:microsoft.com/office/officeart/2008/layout/LinedList"/>
    <dgm:cxn modelId="{F44FAEB8-01BE-4273-B530-FEDDF9E58AA6}" type="presParOf" srcId="{918832BB-4226-404A-AAA8-CDDE0E6A3CC4}" destId="{6A5870D7-4F61-4AFD-BA06-5559FD14B2C7}" srcOrd="0" destOrd="0" presId="urn:microsoft.com/office/officeart/2008/layout/LinedList"/>
    <dgm:cxn modelId="{D5DDBBDD-5233-4DDE-8BB0-83F87F8158FF}" type="presParOf" srcId="{918832BB-4226-404A-AAA8-CDDE0E6A3CC4}" destId="{8C5B0320-25F0-41C4-8C42-8247361A4A9B}" srcOrd="1" destOrd="0" presId="urn:microsoft.com/office/officeart/2008/layout/LinedList"/>
    <dgm:cxn modelId="{2FC2A577-B194-4E29-92DA-F75CFF14E99B}" type="presParOf" srcId="{8FDB90A1-58D7-4FA9-8C62-1A5DC6E49497}" destId="{67D6F08D-0C44-40F5-A925-9AB09489672A}" srcOrd="10" destOrd="0" presId="urn:microsoft.com/office/officeart/2008/layout/LinedList"/>
    <dgm:cxn modelId="{0D6DFA67-3F8C-41DD-AFE4-C95D4BD0ACB4}" type="presParOf" srcId="{8FDB90A1-58D7-4FA9-8C62-1A5DC6E49497}" destId="{80807D03-4BE3-47B0-8EA4-524ADE17126E}" srcOrd="11" destOrd="0" presId="urn:microsoft.com/office/officeart/2008/layout/LinedList"/>
    <dgm:cxn modelId="{795463EE-82EE-4E2E-9E4F-DC08E6028028}" type="presParOf" srcId="{80807D03-4BE3-47B0-8EA4-524ADE17126E}" destId="{CF7F0FA4-AA8F-48D9-A690-4D8A310137A0}" srcOrd="0" destOrd="0" presId="urn:microsoft.com/office/officeart/2008/layout/LinedList"/>
    <dgm:cxn modelId="{C01991D5-3AAD-4A6A-B813-2CEA39679547}" type="presParOf" srcId="{80807D03-4BE3-47B0-8EA4-524ADE17126E}" destId="{F49B21A7-1565-4D75-B93E-9E8BBF5E5A8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965DF7-71DB-444A-B855-1B8BF1D9A20D}">
      <dsp:nvSpPr>
        <dsp:cNvPr id="0" name=""/>
        <dsp:cNvSpPr/>
      </dsp:nvSpPr>
      <dsp:spPr>
        <a:xfrm>
          <a:off x="0" y="2358"/>
          <a:ext cx="83058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AE42AE-1E0E-48A2-89D4-EBBCB75C2908}">
      <dsp:nvSpPr>
        <dsp:cNvPr id="0" name=""/>
        <dsp:cNvSpPr/>
      </dsp:nvSpPr>
      <dsp:spPr>
        <a:xfrm>
          <a:off x="0" y="2358"/>
          <a:ext cx="8305800" cy="804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Unauthorized access to computer data</a:t>
          </a:r>
        </a:p>
      </dsp:txBody>
      <dsp:txXfrm>
        <a:off x="0" y="2358"/>
        <a:ext cx="8305800" cy="804340"/>
      </dsp:txXfrm>
    </dsp:sp>
    <dsp:sp modelId="{F4B8562F-C59C-4103-A2B0-E48137DBA744}">
      <dsp:nvSpPr>
        <dsp:cNvPr id="0" name=""/>
        <dsp:cNvSpPr/>
      </dsp:nvSpPr>
      <dsp:spPr>
        <a:xfrm>
          <a:off x="0" y="806699"/>
          <a:ext cx="83058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9502A4-E003-4E91-A818-58AB9247E825}">
      <dsp:nvSpPr>
        <dsp:cNvPr id="0" name=""/>
        <dsp:cNvSpPr/>
      </dsp:nvSpPr>
      <dsp:spPr>
        <a:xfrm>
          <a:off x="0" y="806699"/>
          <a:ext cx="8305800" cy="804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Access with intent to commit offences</a:t>
          </a:r>
        </a:p>
      </dsp:txBody>
      <dsp:txXfrm>
        <a:off x="0" y="806699"/>
        <a:ext cx="8305800" cy="804340"/>
      </dsp:txXfrm>
    </dsp:sp>
    <dsp:sp modelId="{803413E7-99BC-4CFE-8040-3EE1833EBA2D}">
      <dsp:nvSpPr>
        <dsp:cNvPr id="0" name=""/>
        <dsp:cNvSpPr/>
      </dsp:nvSpPr>
      <dsp:spPr>
        <a:xfrm>
          <a:off x="0" y="1611040"/>
          <a:ext cx="83058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C44209-40AE-48D7-88AE-0B44DE88499A}">
      <dsp:nvSpPr>
        <dsp:cNvPr id="0" name=""/>
        <dsp:cNvSpPr/>
      </dsp:nvSpPr>
      <dsp:spPr>
        <a:xfrm>
          <a:off x="0" y="1611040"/>
          <a:ext cx="8305800" cy="804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Unauthorized access to and interception of computer service</a:t>
          </a:r>
        </a:p>
      </dsp:txBody>
      <dsp:txXfrm>
        <a:off x="0" y="1611040"/>
        <a:ext cx="8305800" cy="804340"/>
      </dsp:txXfrm>
    </dsp:sp>
    <dsp:sp modelId="{B8853996-5B87-4F90-95FC-C3C01B1E727D}">
      <dsp:nvSpPr>
        <dsp:cNvPr id="0" name=""/>
        <dsp:cNvSpPr/>
      </dsp:nvSpPr>
      <dsp:spPr>
        <a:xfrm>
          <a:off x="0" y="2415381"/>
          <a:ext cx="83058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C9E1A0-B6A5-4253-86E4-DD167B703830}">
      <dsp:nvSpPr>
        <dsp:cNvPr id="0" name=""/>
        <dsp:cNvSpPr/>
      </dsp:nvSpPr>
      <dsp:spPr>
        <a:xfrm>
          <a:off x="0" y="2415381"/>
          <a:ext cx="8305800" cy="804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Unauthorized modification of computer material</a:t>
          </a:r>
        </a:p>
      </dsp:txBody>
      <dsp:txXfrm>
        <a:off x="0" y="2415381"/>
        <a:ext cx="8305800" cy="804340"/>
      </dsp:txXfrm>
    </dsp:sp>
    <dsp:sp modelId="{69F3BED1-E0FC-4439-9FD8-8F7D296E44A0}">
      <dsp:nvSpPr>
        <dsp:cNvPr id="0" name=""/>
        <dsp:cNvSpPr/>
      </dsp:nvSpPr>
      <dsp:spPr>
        <a:xfrm>
          <a:off x="0" y="3219722"/>
          <a:ext cx="83058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5870D7-4F61-4AFD-BA06-5559FD14B2C7}">
      <dsp:nvSpPr>
        <dsp:cNvPr id="0" name=""/>
        <dsp:cNvSpPr/>
      </dsp:nvSpPr>
      <dsp:spPr>
        <a:xfrm>
          <a:off x="0" y="3219722"/>
          <a:ext cx="8305800" cy="804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Damaging or denying access to computer system</a:t>
          </a:r>
        </a:p>
      </dsp:txBody>
      <dsp:txXfrm>
        <a:off x="0" y="3219722"/>
        <a:ext cx="8305800" cy="804340"/>
      </dsp:txXfrm>
    </dsp:sp>
    <dsp:sp modelId="{67D6F08D-0C44-40F5-A925-9AB09489672A}">
      <dsp:nvSpPr>
        <dsp:cNvPr id="0" name=""/>
        <dsp:cNvSpPr/>
      </dsp:nvSpPr>
      <dsp:spPr>
        <a:xfrm>
          <a:off x="0" y="4024063"/>
          <a:ext cx="83058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7F0FA4-AA8F-48D9-A690-4D8A310137A0}">
      <dsp:nvSpPr>
        <dsp:cNvPr id="0" name=""/>
        <dsp:cNvSpPr/>
      </dsp:nvSpPr>
      <dsp:spPr>
        <a:xfrm>
          <a:off x="0" y="4024063"/>
          <a:ext cx="8305800" cy="804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kern="1200"/>
            <a:t>Unlawful possession of devices and data</a:t>
          </a:r>
        </a:p>
      </dsp:txBody>
      <dsp:txXfrm>
        <a:off x="0" y="4024063"/>
        <a:ext cx="8305800" cy="80434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813C9B-7F6C-4F64-BC47-BD9CD80F9871}" type="datetimeFigureOut">
              <a:rPr lang="en-US" smtClean="0"/>
              <a:t>9/22/2021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3CD745-45B5-48C3-A5D1-1B1FE005475B}" type="slidenum">
              <a:rPr lang="en-US" smtClean="0"/>
              <a:t>‹#›</a:t>
            </a:fld>
            <a:endParaRPr lang="en-US"/>
          </a:p>
        </p:txBody>
      </p:sp>
    </p:spTree>
    <p:extLst>
      <p:ext uri="{BB962C8B-B14F-4D97-AF65-F5344CB8AC3E}">
        <p14:creationId xmlns:p14="http://schemas.microsoft.com/office/powerpoint/2010/main" val="335598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Cyber Crime has become an emerging threat globally, Government will implement the National Cyber Security Strategy and Action Plan to mitigate cyber threats. </a:t>
            </a:r>
          </a:p>
          <a:p>
            <a:r>
              <a:rPr lang="en-US" dirty="0"/>
              <a:t>Government will also strive to build local capacity including Cyber </a:t>
            </a:r>
            <a:r>
              <a:rPr lang="en-US" dirty="0" err="1"/>
              <a:t>Defence</a:t>
            </a:r>
            <a:r>
              <a:rPr lang="en-US" dirty="0"/>
              <a:t> Systems and personnel to protect national security. </a:t>
            </a:r>
          </a:p>
          <a:p>
            <a:r>
              <a:rPr lang="en-US" dirty="0"/>
              <a:t>Establishment of the Computer Incidence Response Team (CIRT). The CIRT will be equipped with the necessary resources to avert and combat, not only cyber threats emanating locally, but internationally as well. </a:t>
            </a:r>
          </a:p>
          <a:p>
            <a:endParaRPr lang="en-US" dirty="0"/>
          </a:p>
        </p:txBody>
      </p:sp>
      <p:sp>
        <p:nvSpPr>
          <p:cNvPr id="4" name="Slide Number Placeholder 3"/>
          <p:cNvSpPr>
            <a:spLocks noGrp="1"/>
          </p:cNvSpPr>
          <p:nvPr>
            <p:ph type="sldNum" sz="quarter" idx="10"/>
          </p:nvPr>
        </p:nvSpPr>
        <p:spPr/>
        <p:txBody>
          <a:bodyPr/>
          <a:lstStyle/>
          <a:p>
            <a:fld id="{BCC5B9EE-AD1E-4C50-A5C5-440688F6E1E0}" type="slidenum">
              <a:rPr lang="en-US" smtClean="0"/>
              <a:t>27</a:t>
            </a:fld>
            <a:endParaRPr lang="en-US"/>
          </a:p>
        </p:txBody>
      </p:sp>
    </p:spTree>
    <p:extLst>
      <p:ext uri="{BB962C8B-B14F-4D97-AF65-F5344CB8AC3E}">
        <p14:creationId xmlns:p14="http://schemas.microsoft.com/office/powerpoint/2010/main" val="128431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3CD745-45B5-48C3-A5D1-1B1FE005475B}" type="slidenum">
              <a:rPr lang="en-US" smtClean="0"/>
              <a:t>54</a:t>
            </a:fld>
            <a:endParaRPr lang="en-US"/>
          </a:p>
        </p:txBody>
      </p:sp>
    </p:spTree>
    <p:extLst>
      <p:ext uri="{BB962C8B-B14F-4D97-AF65-F5344CB8AC3E}">
        <p14:creationId xmlns:p14="http://schemas.microsoft.com/office/powerpoint/2010/main" val="2873682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705600" y="4206240"/>
            <a:ext cx="960120" cy="457200"/>
          </a:xfrm>
        </p:spPr>
        <p:txBody>
          <a:bodyPr/>
          <a:lstStyle/>
          <a:p>
            <a:fld id="{05829D1E-3135-42FD-8228-86E3C6D9F61D}" type="datetimeFigureOut">
              <a:rPr lang="en-US" smtClean="0"/>
              <a:t>9/22/2021</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38B3D4B6-19C1-454B-92E8-FB86A960507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5829D1E-3135-42FD-8228-86E3C6D9F61D}" type="datetimeFigureOut">
              <a:rPr lang="en-US" smtClean="0"/>
              <a:t>9/22/2021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3D4B6-19C1-454B-92E8-FB86A960507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5829D1E-3135-42FD-8228-86E3C6D9F61D}" type="datetimeFigureOut">
              <a:rPr lang="en-US" smtClean="0"/>
              <a:t>9/22/2021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3D4B6-19C1-454B-92E8-FB86A960507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5829D1E-3135-42FD-8228-86E3C6D9F61D}" type="datetimeFigureOut">
              <a:rPr lang="en-US" smtClean="0"/>
              <a:t>9/22/2021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3D4B6-19C1-454B-92E8-FB86A960507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5829D1E-3135-42FD-8228-86E3C6D9F61D}" type="datetimeFigureOut">
              <a:rPr lang="en-US" smtClean="0"/>
              <a:t>9/22/2021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3D4B6-19C1-454B-92E8-FB86A960507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829D1E-3135-42FD-8228-86E3C6D9F61D}" type="datetimeFigureOut">
              <a:rPr lang="en-US" smtClean="0"/>
              <a:t>9/22/2021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3D4B6-19C1-454B-92E8-FB86A960507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05829D1E-3135-42FD-8228-86E3C6D9F61D}" type="datetimeFigureOut">
              <a:rPr lang="en-US" smtClean="0"/>
              <a:t>9/22/2021</a:t>
            </a:fld>
            <a:endParaRPr lang="en-US"/>
          </a:p>
        </p:txBody>
      </p:sp>
      <p:sp>
        <p:nvSpPr>
          <p:cNvPr id="27" name="Slide Number Placeholder 26"/>
          <p:cNvSpPr>
            <a:spLocks noGrp="1"/>
          </p:cNvSpPr>
          <p:nvPr>
            <p:ph type="sldNum" sz="quarter" idx="11"/>
          </p:nvPr>
        </p:nvSpPr>
        <p:spPr/>
        <p:txBody>
          <a:bodyPr rtlCol="0"/>
          <a:lstStyle/>
          <a:p>
            <a:fld id="{38B3D4B6-19C1-454B-92E8-FB86A960507E}"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p>
        </p:txBody>
      </p:sp>
      <p:sp>
        <p:nvSpPr>
          <p:cNvPr id="3" name="Date Placeholder 2"/>
          <p:cNvSpPr>
            <a:spLocks noGrp="1"/>
          </p:cNvSpPr>
          <p:nvPr>
            <p:ph type="dt" sz="half" idx="10"/>
          </p:nvPr>
        </p:nvSpPr>
        <p:spPr>
          <a:xfrm>
            <a:off x="6583680" y="612648"/>
            <a:ext cx="957264" cy="457200"/>
          </a:xfrm>
        </p:spPr>
        <p:txBody>
          <a:bodyPr/>
          <a:lstStyle/>
          <a:p>
            <a:fld id="{05829D1E-3135-42FD-8228-86E3C6D9F61D}" type="datetimeFigureOut">
              <a:rPr lang="en-US" smtClean="0"/>
              <a:t>9/22/2021</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38B3D4B6-19C1-454B-92E8-FB86A960507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829D1E-3135-42FD-8228-86E3C6D9F61D}" type="datetimeFigureOut">
              <a:rPr lang="en-US" smtClean="0"/>
              <a:t>9/22/2021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B3D4B6-19C1-454B-92E8-FB86A960507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5829D1E-3135-42FD-8228-86E3C6D9F61D}" type="datetimeFigureOut">
              <a:rPr lang="en-US" smtClean="0"/>
              <a:t>9/22/2021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3D4B6-19C1-454B-92E8-FB86A960507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5829D1E-3135-42FD-8228-86E3C6D9F61D}" type="datetimeFigureOut">
              <a:rPr lang="en-US" smtClean="0"/>
              <a:t>9/22/2021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3D4B6-19C1-454B-92E8-FB86A960507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rgbClr val="00B050"/>
            </a:gs>
            <a:gs pos="50000">
              <a:srgbClr val="002060"/>
            </a:gs>
            <a:gs pos="0">
              <a:srgbClr val="FF0000"/>
            </a:gs>
          </a:gsLst>
          <a:lin ang="5400000" scaled="0"/>
          <a:tileRect/>
        </a:gradFill>
        <a:effectLst/>
      </p:bgPr>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05829D1E-3135-42FD-8228-86E3C6D9F61D}" type="datetimeFigureOut">
              <a:rPr lang="en-US" smtClean="0"/>
              <a:t>9/22/2021</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38B3D4B6-19C1-454B-92E8-FB86A960507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oici.gov.gm/sites/default/files/2019-09/FINAL_CMM%20report_Gambia_19Apr2019.pdf"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00B050"/>
            </a:gs>
            <a:gs pos="50000">
              <a:srgbClr val="002060"/>
            </a:gs>
            <a:gs pos="0">
              <a:srgbClr val="FF0000"/>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905000"/>
            <a:ext cx="7772400" cy="1470025"/>
          </a:xfrm>
        </p:spPr>
        <p:txBody>
          <a:bodyPr>
            <a:normAutofit fontScale="90000"/>
          </a:bodyPr>
          <a:lstStyle/>
          <a:p>
            <a:pPr algn="ctr"/>
            <a:r>
              <a:rPr lang="en-US" dirty="0"/>
              <a:t>ECOWAS CYBERSECURITY </a:t>
            </a:r>
            <a:br>
              <a:rPr lang="en-US" dirty="0"/>
            </a:br>
            <a:br>
              <a:rPr lang="en-US" dirty="0"/>
            </a:br>
            <a:r>
              <a:rPr lang="en-US" dirty="0"/>
              <a:t>SYMPOSIUM 28-30 September, 2021</a:t>
            </a:r>
            <a:br>
              <a:rPr lang="en-US" dirty="0"/>
            </a:br>
            <a:endParaRPr lang="en-US" sz="3300" dirty="0"/>
          </a:p>
        </p:txBody>
      </p:sp>
      <p:sp>
        <p:nvSpPr>
          <p:cNvPr id="3" name="Subtitle 2"/>
          <p:cNvSpPr>
            <a:spLocks noGrp="1"/>
          </p:cNvSpPr>
          <p:nvPr>
            <p:ph type="subTitle" idx="1"/>
          </p:nvPr>
        </p:nvSpPr>
        <p:spPr>
          <a:xfrm>
            <a:off x="76200" y="4114800"/>
            <a:ext cx="5105400" cy="1066800"/>
          </a:xfrm>
        </p:spPr>
        <p:txBody>
          <a:bodyPr>
            <a:normAutofit fontScale="92500" lnSpcReduction="20000"/>
          </a:bodyPr>
          <a:lstStyle/>
          <a:p>
            <a:endParaRPr lang="en-US" dirty="0"/>
          </a:p>
          <a:p>
            <a:r>
              <a:rPr lang="en-US" dirty="0"/>
              <a:t>Presented by: </a:t>
            </a:r>
            <a:r>
              <a:rPr lang="en-US" dirty="0" err="1"/>
              <a:t>Sanusi</a:t>
            </a:r>
            <a:r>
              <a:rPr lang="en-US" dirty="0"/>
              <a:t> </a:t>
            </a:r>
            <a:r>
              <a:rPr lang="en-US" dirty="0" err="1"/>
              <a:t>Drammeh</a:t>
            </a:r>
            <a:endParaRPr lang="en-US" dirty="0"/>
          </a:p>
          <a:p>
            <a:r>
              <a:rPr lang="en-US" dirty="0"/>
              <a:t>	             Principal ICT Officer</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2600" y="5185343"/>
            <a:ext cx="812800" cy="768350"/>
          </a:xfrm>
          <a:prstGeom prst="rect">
            <a:avLst/>
          </a:prstGeom>
        </p:spPr>
      </p:pic>
      <p:sp>
        <p:nvSpPr>
          <p:cNvPr id="5" name="TextBox 4"/>
          <p:cNvSpPr txBox="1"/>
          <p:nvPr/>
        </p:nvSpPr>
        <p:spPr>
          <a:xfrm>
            <a:off x="4953000" y="5952089"/>
            <a:ext cx="4572000" cy="646331"/>
          </a:xfrm>
          <a:prstGeom prst="rect">
            <a:avLst/>
          </a:prstGeom>
          <a:noFill/>
        </p:spPr>
        <p:txBody>
          <a:bodyPr wrap="square" rtlCol="0">
            <a:spAutoFit/>
          </a:bodyPr>
          <a:lstStyle/>
          <a:p>
            <a:pPr algn="ctr"/>
            <a:r>
              <a:rPr lang="en-US" dirty="0"/>
              <a:t>Ministry of Information &amp; Communications Infrastructure</a:t>
            </a:r>
          </a:p>
        </p:txBody>
      </p:sp>
    </p:spTree>
    <p:extLst>
      <p:ext uri="{BB962C8B-B14F-4D97-AF65-F5344CB8AC3E}">
        <p14:creationId xmlns:p14="http://schemas.microsoft.com/office/powerpoint/2010/main" val="1511690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066800"/>
          </a:xfrm>
        </p:spPr>
        <p:txBody>
          <a:bodyPr>
            <a:normAutofit fontScale="90000"/>
          </a:bodyPr>
          <a:lstStyle/>
          <a:p>
            <a:r>
              <a:rPr lang="en-US" dirty="0"/>
              <a:t>Roundtable 1 - Ways to improve the cybersecurity workforce (quality &amp; quantity) in the region</a:t>
            </a:r>
          </a:p>
        </p:txBody>
      </p:sp>
      <p:sp>
        <p:nvSpPr>
          <p:cNvPr id="3" name="Content Placeholder 2"/>
          <p:cNvSpPr>
            <a:spLocks noGrp="1"/>
          </p:cNvSpPr>
          <p:nvPr>
            <p:ph idx="1"/>
          </p:nvPr>
        </p:nvSpPr>
        <p:spPr>
          <a:xfrm>
            <a:off x="457200" y="2362200"/>
            <a:ext cx="8229600" cy="4212336"/>
          </a:xfrm>
        </p:spPr>
        <p:txBody>
          <a:bodyPr>
            <a:normAutofit fontScale="92500" lnSpcReduction="20000"/>
          </a:bodyPr>
          <a:lstStyle/>
          <a:p>
            <a:r>
              <a:rPr lang="en-US" dirty="0"/>
              <a:t>How is the region going to tackle that challenge?</a:t>
            </a:r>
          </a:p>
          <a:p>
            <a:pPr lvl="1"/>
            <a:r>
              <a:rPr lang="en-US" dirty="0"/>
              <a:t>Continuous Training and Monitoring</a:t>
            </a:r>
          </a:p>
          <a:p>
            <a:pPr lvl="1"/>
            <a:r>
              <a:rPr lang="en-US" dirty="0"/>
              <a:t>Introduction of expert Staff Retention initiatives</a:t>
            </a:r>
          </a:p>
          <a:p>
            <a:pPr lvl="1"/>
            <a:r>
              <a:rPr lang="en-US" dirty="0"/>
              <a:t>Provision of infrastructure/tools.</a:t>
            </a:r>
          </a:p>
          <a:p>
            <a:pPr lvl="1"/>
            <a:r>
              <a:rPr lang="en-US" dirty="0"/>
              <a:t>Reduction of cumbersome bureaucratic processes.</a:t>
            </a:r>
          </a:p>
          <a:p>
            <a:r>
              <a:rPr lang="en-US" dirty="0"/>
              <a:t>What are the practical solutions available?</a:t>
            </a:r>
          </a:p>
          <a:p>
            <a:pPr lvl="1"/>
            <a:r>
              <a:rPr lang="en-US" dirty="0">
                <a:solidFill>
                  <a:schemeClr val="tx1"/>
                </a:solidFill>
              </a:rPr>
              <a:t>Establishing attractive salaries for skilled workforce.</a:t>
            </a:r>
          </a:p>
          <a:p>
            <a:pPr lvl="1"/>
            <a:r>
              <a:rPr lang="en-US" dirty="0">
                <a:solidFill>
                  <a:schemeClr val="tx1"/>
                </a:solidFill>
              </a:rPr>
              <a:t>Allocation of sufficient budget</a:t>
            </a:r>
          </a:p>
          <a:p>
            <a:pPr lvl="1"/>
            <a:r>
              <a:rPr lang="en-US" dirty="0">
                <a:solidFill>
                  <a:schemeClr val="tx1"/>
                </a:solidFill>
              </a:rPr>
              <a:t>Regional coordination and mutual technical assistance.</a:t>
            </a:r>
          </a:p>
          <a:p>
            <a:pPr lvl="1"/>
            <a:r>
              <a:rPr lang="en-US" dirty="0">
                <a:solidFill>
                  <a:schemeClr val="tx1"/>
                </a:solidFill>
              </a:rPr>
              <a:t>Establishment of Africa Cybersecurity Command/Center</a:t>
            </a:r>
          </a:p>
          <a:p>
            <a:pPr lvl="1"/>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1102375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9981" y="762000"/>
            <a:ext cx="8229600" cy="1066800"/>
          </a:xfrm>
        </p:spPr>
        <p:txBody>
          <a:bodyPr>
            <a:normAutofit fontScale="90000"/>
          </a:bodyPr>
          <a:lstStyle/>
          <a:p>
            <a:r>
              <a:rPr lang="en-US" dirty="0"/>
              <a:t>Roundtable 2-Implementation of national cybersecurity strategy: who is missing on board?</a:t>
            </a:r>
          </a:p>
        </p:txBody>
      </p:sp>
      <p:sp>
        <p:nvSpPr>
          <p:cNvPr id="3" name="Content Placeholder 2"/>
          <p:cNvSpPr>
            <a:spLocks noGrp="1"/>
          </p:cNvSpPr>
          <p:nvPr>
            <p:ph idx="1"/>
          </p:nvPr>
        </p:nvSpPr>
        <p:spPr>
          <a:xfrm>
            <a:off x="381001" y="2209800"/>
            <a:ext cx="8305800" cy="4364736"/>
          </a:xfrm>
        </p:spPr>
        <p:txBody>
          <a:bodyPr/>
          <a:lstStyle/>
          <a:p>
            <a:r>
              <a:rPr lang="en-US" dirty="0"/>
              <a:t>Identify the one missing:</a:t>
            </a:r>
          </a:p>
          <a:p>
            <a:pPr lvl="1"/>
            <a:r>
              <a:rPr lang="en-US" dirty="0"/>
              <a:t>The community at grassroots levels, prisoners and vulnerable groups.</a:t>
            </a:r>
          </a:p>
          <a:p>
            <a:r>
              <a:rPr lang="en-US" dirty="0"/>
              <a:t>Suggesting ways to engage them:</a:t>
            </a:r>
          </a:p>
          <a:p>
            <a:pPr lvl="1"/>
            <a:r>
              <a:rPr lang="en-US" dirty="0">
                <a:solidFill>
                  <a:schemeClr val="tx1"/>
                </a:solidFill>
              </a:rPr>
              <a:t>Take Cybersecurity awareness programs to the local communities.</a:t>
            </a:r>
          </a:p>
          <a:p>
            <a:pPr lvl="1"/>
            <a:r>
              <a:rPr lang="en-US" dirty="0">
                <a:solidFill>
                  <a:schemeClr val="tx1"/>
                </a:solidFill>
              </a:rPr>
              <a:t>Provide the local communities with affordable skills development programs.</a:t>
            </a:r>
          </a:p>
          <a:p>
            <a:pPr lvl="1"/>
            <a:r>
              <a:rPr lang="en-US" dirty="0">
                <a:solidFill>
                  <a:schemeClr val="tx1"/>
                </a:solidFill>
              </a:rPr>
              <a:t>Create job opportunities for vulnerable groups.</a:t>
            </a:r>
          </a:p>
          <a:p>
            <a:pPr lvl="1"/>
            <a:r>
              <a:rPr lang="en-US" dirty="0">
                <a:solidFill>
                  <a:schemeClr val="tx1"/>
                </a:solidFill>
              </a:rPr>
              <a:t>Provide subsidies for investment in Cybersecurity.</a:t>
            </a:r>
          </a:p>
          <a:p>
            <a:pPr lvl="1"/>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29600" y="5410200"/>
            <a:ext cx="812800" cy="768350"/>
          </a:xfrm>
          <a:prstGeom prst="rect">
            <a:avLst/>
          </a:prstGeom>
        </p:spPr>
      </p:pic>
    </p:spTree>
    <p:extLst>
      <p:ext uri="{BB962C8B-B14F-4D97-AF65-F5344CB8AC3E}">
        <p14:creationId xmlns:p14="http://schemas.microsoft.com/office/powerpoint/2010/main" val="1092711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762" y="762000"/>
            <a:ext cx="8229600" cy="1066800"/>
          </a:xfrm>
        </p:spPr>
        <p:txBody>
          <a:bodyPr>
            <a:normAutofit fontScale="90000"/>
          </a:bodyPr>
          <a:lstStyle/>
          <a:p>
            <a:r>
              <a:rPr lang="en-US" dirty="0"/>
              <a:t>Conference - Cybersecurity challenges microfinance is facing</a:t>
            </a:r>
          </a:p>
        </p:txBody>
      </p:sp>
      <p:sp>
        <p:nvSpPr>
          <p:cNvPr id="3" name="Content Placeholder 2"/>
          <p:cNvSpPr>
            <a:spLocks noGrp="1"/>
          </p:cNvSpPr>
          <p:nvPr>
            <p:ph idx="1"/>
          </p:nvPr>
        </p:nvSpPr>
        <p:spPr>
          <a:xfrm>
            <a:off x="442762" y="2057400"/>
            <a:ext cx="8244038" cy="4517136"/>
          </a:xfrm>
        </p:spPr>
        <p:txBody>
          <a:bodyPr>
            <a:normAutofit fontScale="92500"/>
          </a:bodyPr>
          <a:lstStyle/>
          <a:p>
            <a:r>
              <a:rPr lang="en-US" dirty="0"/>
              <a:t>Solutions:</a:t>
            </a:r>
          </a:p>
          <a:p>
            <a:pPr lvl="1"/>
            <a:r>
              <a:rPr lang="en-US" dirty="0">
                <a:solidFill>
                  <a:schemeClr val="tx1"/>
                </a:solidFill>
              </a:rPr>
              <a:t>Addressing Last-mile connectivity </a:t>
            </a:r>
          </a:p>
          <a:p>
            <a:pPr lvl="1"/>
            <a:r>
              <a:rPr lang="en-US" dirty="0">
                <a:solidFill>
                  <a:schemeClr val="tx1"/>
                </a:solidFill>
              </a:rPr>
              <a:t>Introducing redundancy at Internet Gateway levels</a:t>
            </a:r>
          </a:p>
          <a:p>
            <a:pPr lvl="1"/>
            <a:r>
              <a:rPr lang="en-US" dirty="0">
                <a:solidFill>
                  <a:schemeClr val="tx1"/>
                </a:solidFill>
              </a:rPr>
              <a:t>Establishment of a National Data Center to ensure data sovereignty and availability of services if international upstream services are interrupted.</a:t>
            </a:r>
          </a:p>
          <a:p>
            <a:pPr lvl="1"/>
            <a:r>
              <a:rPr lang="en-US" dirty="0">
                <a:solidFill>
                  <a:schemeClr val="tx1"/>
                </a:solidFill>
              </a:rPr>
              <a:t>Establishment of Digital Addressing</a:t>
            </a:r>
          </a:p>
          <a:p>
            <a:pPr lvl="1"/>
            <a:r>
              <a:rPr lang="en-US" dirty="0">
                <a:solidFill>
                  <a:schemeClr val="tx1"/>
                </a:solidFill>
              </a:rPr>
              <a:t>Interconnecting systems</a:t>
            </a:r>
          </a:p>
          <a:p>
            <a:pPr lvl="1"/>
            <a:r>
              <a:rPr lang="en-US" dirty="0">
                <a:solidFill>
                  <a:schemeClr val="tx1"/>
                </a:solidFill>
              </a:rPr>
              <a:t>Introduction of Universal Access Services</a:t>
            </a:r>
          </a:p>
          <a:p>
            <a:pPr lvl="1"/>
            <a:r>
              <a:rPr lang="en-US" dirty="0">
                <a:solidFill>
                  <a:schemeClr val="tx1"/>
                </a:solidFill>
              </a:rPr>
              <a:t>Promotion of electronic Commerce </a:t>
            </a:r>
          </a:p>
          <a:p>
            <a:pPr lvl="1"/>
            <a:r>
              <a:rPr lang="en-US" dirty="0">
                <a:solidFill>
                  <a:schemeClr val="tx1"/>
                </a:solidFill>
              </a:rPr>
              <a: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440740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8229600" cy="1066800"/>
          </a:xfrm>
        </p:spPr>
        <p:txBody>
          <a:bodyPr/>
          <a:lstStyle/>
          <a:p>
            <a:r>
              <a:rPr lang="en-US" dirty="0"/>
              <a:t>Part III – Country Update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750897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OCWAR-C Cybersecurity Assessment</a:t>
            </a:r>
          </a:p>
        </p:txBody>
      </p:sp>
      <p:sp>
        <p:nvSpPr>
          <p:cNvPr id="3" name="Content Placeholder 2"/>
          <p:cNvSpPr>
            <a:spLocks noGrp="1"/>
          </p:cNvSpPr>
          <p:nvPr>
            <p:ph idx="1"/>
          </p:nvPr>
        </p:nvSpPr>
        <p:spPr/>
        <p:txBody>
          <a:bodyPr/>
          <a:lstStyle/>
          <a:p>
            <a:r>
              <a:rPr lang="en-US" dirty="0"/>
              <a:t>Assessment conducted in 2019</a:t>
            </a:r>
          </a:p>
          <a:p>
            <a:r>
              <a:rPr lang="en-US" dirty="0"/>
              <a:t>Inception Report presented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32211154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680" y="533400"/>
            <a:ext cx="8229600" cy="1066800"/>
          </a:xfrm>
        </p:spPr>
        <p:txBody>
          <a:bodyPr/>
          <a:lstStyle/>
          <a:p>
            <a:r>
              <a:rPr lang="en-US" dirty="0"/>
              <a:t>Participation in the RTC</a:t>
            </a:r>
          </a:p>
        </p:txBody>
      </p:sp>
      <p:sp>
        <p:nvSpPr>
          <p:cNvPr id="3" name="Content Placeholder 2"/>
          <p:cNvSpPr>
            <a:spLocks noGrp="1"/>
          </p:cNvSpPr>
          <p:nvPr>
            <p:ph idx="1"/>
          </p:nvPr>
        </p:nvSpPr>
        <p:spPr>
          <a:xfrm>
            <a:off x="487680" y="1676400"/>
            <a:ext cx="8199120" cy="4898136"/>
          </a:xfrm>
        </p:spPr>
        <p:txBody>
          <a:bodyPr/>
          <a:lstStyle/>
          <a:p>
            <a:r>
              <a:rPr lang="en-US" dirty="0"/>
              <a:t>The Gambia participated in the RTC meetings in Senegal and Ivory Coast in 2019 and 2020. The RTC with the lead of Expertise France, formulated the Regional Cybersecurity and Cybercrime Strategies as well as the Regional Information Infrastructure Policy. </a:t>
            </a:r>
          </a:p>
          <a:p>
            <a:endParaRPr lang="en-US" dirty="0"/>
          </a:p>
          <a:p>
            <a:r>
              <a:rPr lang="en-US" dirty="0"/>
              <a:t>The Gambia among other member States participated in the ECOWAS Ministerial meeting and adopted the instruments.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26650090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345" y="762000"/>
            <a:ext cx="8229600" cy="1066800"/>
          </a:xfrm>
        </p:spPr>
        <p:txBody>
          <a:bodyPr>
            <a:normAutofit fontScale="90000"/>
          </a:bodyPr>
          <a:lstStyle/>
          <a:p>
            <a:r>
              <a:rPr lang="en-US" dirty="0"/>
              <a:t>National Cybersecurity Strategies (NCS) – Fully Operational</a:t>
            </a:r>
            <a:br>
              <a:rPr lang="en-US" dirty="0"/>
            </a:br>
            <a:endParaRPr lang="en-US" dirty="0"/>
          </a:p>
        </p:txBody>
      </p:sp>
      <p:sp>
        <p:nvSpPr>
          <p:cNvPr id="3" name="Content Placeholder 2"/>
          <p:cNvSpPr>
            <a:spLocks noGrp="1"/>
          </p:cNvSpPr>
          <p:nvPr>
            <p:ph idx="1"/>
          </p:nvPr>
        </p:nvSpPr>
        <p:spPr>
          <a:xfrm>
            <a:off x="436345" y="1828800"/>
            <a:ext cx="8229600" cy="4553712"/>
          </a:xfrm>
        </p:spPr>
        <p:txBody>
          <a:bodyPr>
            <a:normAutofit lnSpcReduction="10000"/>
          </a:bodyPr>
          <a:lstStyle/>
          <a:p>
            <a:r>
              <a:rPr lang="en-US" dirty="0"/>
              <a:t>MOICI in consultation with various sectors, public, private, civil society formulated a successor National Cybersecurity Policy, Strategy &amp; Action Plan 2020-2024.</a:t>
            </a:r>
          </a:p>
          <a:p>
            <a:endParaRPr lang="en-US" dirty="0"/>
          </a:p>
          <a:p>
            <a:r>
              <a:rPr lang="en-US" dirty="0"/>
              <a:t>After receiving comments from Cabinet sub committee &amp; Commonwealth CSIRTS, the Policy was reviewed and adjusted in August, 2021.</a:t>
            </a:r>
          </a:p>
          <a:p>
            <a:endParaRPr lang="en-US" dirty="0"/>
          </a:p>
          <a:p>
            <a:r>
              <a:rPr lang="en-US" dirty="0"/>
              <a:t>The Policy will be sent to Cabinet once again for adoption.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77200" y="5998337"/>
            <a:ext cx="812800" cy="768350"/>
          </a:xfrm>
          <a:prstGeom prst="rect">
            <a:avLst/>
          </a:prstGeom>
        </p:spPr>
      </p:pic>
    </p:spTree>
    <p:extLst>
      <p:ext uri="{BB962C8B-B14F-4D97-AF65-F5344CB8AC3E}">
        <p14:creationId xmlns:p14="http://schemas.microsoft.com/office/powerpoint/2010/main" val="2333791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066800"/>
          </a:xfrm>
        </p:spPr>
        <p:txBody>
          <a:bodyPr>
            <a:normAutofit fontScale="90000"/>
          </a:bodyPr>
          <a:lstStyle/>
          <a:p>
            <a:r>
              <a:rPr lang="en-US" dirty="0"/>
              <a:t>Computer Security Incidence Response Teams (CSIRTs) – Operational </a:t>
            </a:r>
            <a:br>
              <a:rPr lang="en-US" dirty="0"/>
            </a:br>
            <a:endParaRPr lang="en-US" dirty="0"/>
          </a:p>
        </p:txBody>
      </p:sp>
      <p:sp>
        <p:nvSpPr>
          <p:cNvPr id="3" name="Content Placeholder 2"/>
          <p:cNvSpPr>
            <a:spLocks noGrp="1"/>
          </p:cNvSpPr>
          <p:nvPr>
            <p:ph idx="1"/>
          </p:nvPr>
        </p:nvSpPr>
        <p:spPr>
          <a:xfrm>
            <a:off x="457200" y="1752600"/>
            <a:ext cx="8229600" cy="4821936"/>
          </a:xfrm>
        </p:spPr>
        <p:txBody>
          <a:bodyPr>
            <a:normAutofit/>
          </a:bodyPr>
          <a:lstStyle/>
          <a:p>
            <a:r>
              <a:rPr lang="en-US" dirty="0" err="1"/>
              <a:t>gmCSIRT</a:t>
            </a:r>
            <a:r>
              <a:rPr lang="en-US" dirty="0"/>
              <a:t> is Operational </a:t>
            </a:r>
          </a:p>
          <a:p>
            <a:r>
              <a:rPr lang="en-US" dirty="0"/>
              <a:t>RTIR system in place for reporting incidents</a:t>
            </a:r>
          </a:p>
          <a:p>
            <a:r>
              <a:rPr lang="en-US" dirty="0"/>
              <a:t>Conducted first training program for potential CNIs</a:t>
            </a:r>
          </a:p>
          <a:p>
            <a:r>
              <a:rPr lang="en-US" dirty="0"/>
              <a:t>Participated in the National Cybersecurity Awareness Raising in 2020.</a:t>
            </a:r>
          </a:p>
          <a:p>
            <a:r>
              <a:rPr lang="en-US" dirty="0"/>
              <a:t>Awareness raising being worked on for constituents</a:t>
            </a:r>
          </a:p>
          <a:p>
            <a:r>
              <a:rPr lang="en-US" dirty="0"/>
              <a:t>Work is being done to fully operationalize its activities. Budget remains a big issue.</a:t>
            </a:r>
          </a:p>
          <a:p>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74000" y="5806186"/>
            <a:ext cx="812800" cy="768350"/>
          </a:xfrm>
          <a:prstGeom prst="rect">
            <a:avLst/>
          </a:prstGeom>
        </p:spPr>
      </p:pic>
    </p:spTree>
    <p:extLst>
      <p:ext uri="{BB962C8B-B14F-4D97-AF65-F5344CB8AC3E}">
        <p14:creationId xmlns:p14="http://schemas.microsoft.com/office/powerpoint/2010/main" val="2514430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066800"/>
          </a:xfrm>
        </p:spPr>
        <p:txBody>
          <a:bodyPr>
            <a:normAutofit fontScale="90000"/>
          </a:bodyPr>
          <a:lstStyle/>
          <a:p>
            <a:r>
              <a:rPr lang="en-US" dirty="0"/>
              <a:t>Computer Security Incidence Response Teams (CSIRTs) – Operational </a:t>
            </a:r>
            <a:br>
              <a:rPr lang="en-US" dirty="0"/>
            </a:br>
            <a:endParaRPr lang="en-US" dirty="0"/>
          </a:p>
        </p:txBody>
      </p:sp>
      <p:sp>
        <p:nvSpPr>
          <p:cNvPr id="3" name="Content Placeholder 2"/>
          <p:cNvSpPr>
            <a:spLocks noGrp="1"/>
          </p:cNvSpPr>
          <p:nvPr>
            <p:ph idx="1"/>
          </p:nvPr>
        </p:nvSpPr>
        <p:spPr>
          <a:xfrm>
            <a:off x="457200" y="1752600"/>
            <a:ext cx="8229600" cy="4821936"/>
          </a:xfrm>
        </p:spPr>
        <p:txBody>
          <a:bodyPr>
            <a:normAutofit/>
          </a:bodyPr>
          <a:lstStyle/>
          <a:p>
            <a:pPr marL="914400" lvl="1" indent="-457200" algn="just">
              <a:buFont typeface="Arial" panose="020B0604020202020204" pitchFamily="34" charset="0"/>
              <a:buChar char="•"/>
            </a:pPr>
            <a:r>
              <a:rPr lang="en-US" sz="2800" dirty="0"/>
              <a:t>Periodically provide technical training and collaborate with  law enforcement  on cyber-crime issues, including the research of  perpetrators of cybercrimes.</a:t>
            </a:r>
          </a:p>
          <a:p>
            <a:pPr marL="914400" lvl="1" indent="-457200" algn="just">
              <a:buFont typeface="Arial" panose="020B0604020202020204" pitchFamily="34" charset="0"/>
              <a:buChar char="•"/>
            </a:pPr>
            <a:r>
              <a:rPr lang="en-US" sz="2800" dirty="0"/>
              <a:t>Assist the LEA Sector to setup a CSIRT under NSA/CDS/MOD/GPF/Intel./GID and others.  GPF currently leading. Merge LEA all sectors to collaborate.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74000" y="5806186"/>
            <a:ext cx="812800" cy="768350"/>
          </a:xfrm>
          <a:prstGeom prst="rect">
            <a:avLst/>
          </a:prstGeom>
        </p:spPr>
      </p:pic>
    </p:spTree>
    <p:extLst>
      <p:ext uri="{BB962C8B-B14F-4D97-AF65-F5344CB8AC3E}">
        <p14:creationId xmlns:p14="http://schemas.microsoft.com/office/powerpoint/2010/main" val="21958773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324" y="762000"/>
            <a:ext cx="8229600" cy="1066800"/>
          </a:xfrm>
        </p:spPr>
        <p:txBody>
          <a:bodyPr>
            <a:normAutofit fontScale="90000"/>
          </a:bodyPr>
          <a:lstStyle/>
          <a:p>
            <a:r>
              <a:rPr lang="en-US" dirty="0"/>
              <a:t>Critical Infrastructure Protection (CIP) - ongoing</a:t>
            </a:r>
            <a:br>
              <a:rPr lang="en-US" dirty="0"/>
            </a:br>
            <a:endParaRPr lang="en-US" dirty="0"/>
          </a:p>
        </p:txBody>
      </p:sp>
      <p:sp>
        <p:nvSpPr>
          <p:cNvPr id="3" name="Content Placeholder 2"/>
          <p:cNvSpPr>
            <a:spLocks noGrp="1"/>
          </p:cNvSpPr>
          <p:nvPr>
            <p:ph idx="1"/>
          </p:nvPr>
        </p:nvSpPr>
        <p:spPr>
          <a:xfrm>
            <a:off x="533400" y="1676400"/>
            <a:ext cx="8153400" cy="4898136"/>
          </a:xfrm>
        </p:spPr>
        <p:txBody>
          <a:bodyPr>
            <a:normAutofit/>
          </a:bodyPr>
          <a:lstStyle/>
          <a:p>
            <a:r>
              <a:rPr lang="en-US" dirty="0"/>
              <a:t>Mapping exercise is planned by Office of The National Security Adviser. </a:t>
            </a:r>
          </a:p>
          <a:p>
            <a:r>
              <a:rPr lang="en-US" dirty="0"/>
              <a:t>CIP Training was conducted by Cyber4Dev and Estonian Government for 60 personnel across all sectors in The Gambia.</a:t>
            </a:r>
          </a:p>
          <a:p>
            <a:r>
              <a:rPr lang="en-US" dirty="0"/>
              <a:t>A National Critical Information Infrastructure Committee has been set up to serve as Core Group to assist OCWAR-C to formulate a Critical Information Infrastructure Policy. The Committee is to schedule a meeting with OCWAR-C after its inauguration.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97524" y="5943600"/>
            <a:ext cx="812800" cy="768350"/>
          </a:xfrm>
          <a:prstGeom prst="rect">
            <a:avLst/>
          </a:prstGeom>
        </p:spPr>
      </p:pic>
    </p:spTree>
    <p:extLst>
      <p:ext uri="{BB962C8B-B14F-4D97-AF65-F5344CB8AC3E}">
        <p14:creationId xmlns:p14="http://schemas.microsoft.com/office/powerpoint/2010/main" val="2854258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066800"/>
          </a:xfrm>
        </p:spPr>
        <p:txBody>
          <a:bodyPr/>
          <a:lstStyle/>
          <a:p>
            <a:r>
              <a:rPr lang="en-US" dirty="0"/>
              <a:t>Outline</a:t>
            </a:r>
          </a:p>
        </p:txBody>
      </p:sp>
      <p:sp>
        <p:nvSpPr>
          <p:cNvPr id="3" name="Content Placeholder 2"/>
          <p:cNvSpPr>
            <a:spLocks noGrp="1"/>
          </p:cNvSpPr>
          <p:nvPr>
            <p:ph idx="1"/>
          </p:nvPr>
        </p:nvSpPr>
        <p:spPr>
          <a:xfrm>
            <a:off x="457200" y="1905000"/>
            <a:ext cx="8229600" cy="4669536"/>
          </a:xfrm>
        </p:spPr>
        <p:txBody>
          <a:bodyPr>
            <a:normAutofit/>
          </a:bodyPr>
          <a:lstStyle/>
          <a:p>
            <a:endParaRPr lang="en-US" dirty="0"/>
          </a:p>
          <a:p>
            <a:r>
              <a:rPr lang="en-US" dirty="0"/>
              <a:t>Part I</a:t>
            </a:r>
          </a:p>
          <a:p>
            <a:pPr lvl="1"/>
            <a:r>
              <a:rPr lang="en-US" dirty="0"/>
              <a:t>Contributions to topics of discussion</a:t>
            </a:r>
          </a:p>
          <a:p>
            <a:r>
              <a:rPr lang="en-US" dirty="0"/>
              <a:t>Part II</a:t>
            </a:r>
          </a:p>
          <a:p>
            <a:pPr lvl="1"/>
            <a:r>
              <a:rPr lang="en-US" dirty="0"/>
              <a:t>Specific items where your country team</a:t>
            </a:r>
          </a:p>
          <a:p>
            <a:r>
              <a:rPr lang="en-US" dirty="0"/>
              <a:t>Part III</a:t>
            </a:r>
          </a:p>
          <a:p>
            <a:pPr lvl="1"/>
            <a:r>
              <a:rPr lang="en-US" dirty="0"/>
              <a:t>Country Update.</a:t>
            </a:r>
          </a:p>
          <a:p>
            <a:r>
              <a:rPr lang="en-US" dirty="0"/>
              <a:t>Other Cybersecurity Initiatives.</a:t>
            </a:r>
          </a:p>
          <a:p>
            <a:pPr lvl="2"/>
            <a:endParaRPr lang="en-US" dirty="0"/>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01000" y="5638800"/>
            <a:ext cx="811213"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83047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Legislation and legal frameworks related cybersecurity - Ongoing</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a:t>Validated Cybercrime Bill submitted to Ministry of Justice for Review</a:t>
            </a:r>
          </a:p>
          <a:p>
            <a:r>
              <a:rPr lang="en-US" dirty="0"/>
              <a:t>Validated Personal Data Protection &amp; Privacy submitted to </a:t>
            </a:r>
            <a:r>
              <a:rPr lang="en-US" dirty="0" err="1"/>
              <a:t>to</a:t>
            </a:r>
            <a:r>
              <a:rPr lang="en-US" dirty="0"/>
              <a:t> Ministry of Justice for Review</a:t>
            </a:r>
          </a:p>
          <a:p>
            <a:r>
              <a:rPr lang="en-US" dirty="0"/>
              <a:t>Information &amp; Communication Act 2009 being reviewed to include legislative provisions for Critical Information Infrastructure. A recommendation was made to the consultant to meet with OCWAR-C Team to consolidate work pertaining to CII.</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74000" y="5877092"/>
            <a:ext cx="812800" cy="768350"/>
          </a:xfrm>
          <a:prstGeom prst="rect">
            <a:avLst/>
          </a:prstGeom>
        </p:spPr>
      </p:pic>
    </p:spTree>
    <p:extLst>
      <p:ext uri="{BB962C8B-B14F-4D97-AF65-F5344CB8AC3E}">
        <p14:creationId xmlns:p14="http://schemas.microsoft.com/office/powerpoint/2010/main" val="2651454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Cybersecurity awareness, Skills Workforce Development - Ongoing</a:t>
            </a:r>
            <a:br>
              <a:rPr lang="en-US" dirty="0"/>
            </a:br>
            <a:br>
              <a:rPr lang="en-US" dirty="0"/>
            </a:br>
            <a:br>
              <a:rPr lang="en-US" dirty="0"/>
            </a:br>
            <a:endParaRPr lang="en-US" dirty="0"/>
          </a:p>
        </p:txBody>
      </p:sp>
      <p:sp>
        <p:nvSpPr>
          <p:cNvPr id="3" name="Content Placeholder 2"/>
          <p:cNvSpPr>
            <a:spLocks noGrp="1"/>
          </p:cNvSpPr>
          <p:nvPr>
            <p:ph idx="1"/>
          </p:nvPr>
        </p:nvSpPr>
        <p:spPr>
          <a:xfrm>
            <a:off x="457200" y="1828800"/>
            <a:ext cx="8229600" cy="4745736"/>
          </a:xfrm>
        </p:spPr>
        <p:txBody>
          <a:bodyPr>
            <a:normAutofit fontScale="77500" lnSpcReduction="20000"/>
          </a:bodyPr>
          <a:lstStyle/>
          <a:p>
            <a:r>
              <a:rPr lang="en-US" dirty="0"/>
              <a:t>Cybersecurity awareness, </a:t>
            </a:r>
          </a:p>
          <a:p>
            <a:pPr lvl="1"/>
            <a:r>
              <a:rPr lang="en-US" dirty="0"/>
              <a:t>National Cybersecurity Awareness Raising conducted from October-November 2020</a:t>
            </a:r>
          </a:p>
          <a:p>
            <a:pPr lvl="1"/>
            <a:r>
              <a:rPr lang="en-US" dirty="0"/>
              <a:t>Radio, TV, newspaper interviews</a:t>
            </a:r>
          </a:p>
          <a:p>
            <a:pPr lvl="1"/>
            <a:r>
              <a:rPr lang="en-US" dirty="0"/>
              <a:t>The Gambia through MOICI acquired funding from UNESCO to conduct a National Cybersecurity Awareness Raising.</a:t>
            </a:r>
          </a:p>
          <a:p>
            <a:r>
              <a:rPr lang="en-US" dirty="0"/>
              <a:t>Skills</a:t>
            </a:r>
          </a:p>
          <a:p>
            <a:pPr lvl="1"/>
            <a:r>
              <a:rPr lang="en-US" dirty="0"/>
              <a:t>The Gambia participated in this year Africa Cyber Drill – through the support of Mauritius CERT. MOICI &amp; </a:t>
            </a:r>
            <a:r>
              <a:rPr lang="en-US" dirty="0" err="1"/>
              <a:t>gmCSIRT</a:t>
            </a:r>
            <a:r>
              <a:rPr lang="en-US" dirty="0"/>
              <a:t> participated. </a:t>
            </a:r>
          </a:p>
          <a:p>
            <a:r>
              <a:rPr lang="en-US" dirty="0"/>
              <a:t>Workforce Development</a:t>
            </a:r>
          </a:p>
          <a:p>
            <a:pPr lvl="1"/>
            <a:r>
              <a:rPr lang="en-US" dirty="0">
                <a:solidFill>
                  <a:schemeClr val="tx1"/>
                </a:solidFill>
              </a:rPr>
              <a:t>More than 10 people are nominated across various sectors to attend a months Training in China on Cybersecurity. LEA and Criminal Justice Bodies are expected to be trained before the end of this year on Cybersecurity, Cybercrime &amp; Digital Forensics.</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77200" y="5849018"/>
            <a:ext cx="812800" cy="768350"/>
          </a:xfrm>
          <a:prstGeom prst="rect">
            <a:avLst/>
          </a:prstGeom>
        </p:spPr>
      </p:pic>
    </p:spTree>
    <p:extLst>
      <p:ext uri="{BB962C8B-B14F-4D97-AF65-F5344CB8AC3E}">
        <p14:creationId xmlns:p14="http://schemas.microsoft.com/office/powerpoint/2010/main" val="32792506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Basic CSIRT Training – Managerial &amp; Software Environment.</a:t>
            </a:r>
          </a:p>
        </p:txBody>
      </p:sp>
      <p:sp>
        <p:nvSpPr>
          <p:cNvPr id="3" name="Content Placeholder 2"/>
          <p:cNvSpPr>
            <a:spLocks noGrp="1"/>
          </p:cNvSpPr>
          <p:nvPr>
            <p:ph idx="1"/>
          </p:nvPr>
        </p:nvSpPr>
        <p:spPr/>
        <p:txBody>
          <a:bodyPr/>
          <a:lstStyle/>
          <a:p>
            <a:r>
              <a:rPr lang="en-US" dirty="0"/>
              <a:t>Seven (7) people from The Gambia were selected to attend the Basic CSIRT Training in Accra, Ghana in August, 2021. Three (3) from the </a:t>
            </a:r>
            <a:r>
              <a:rPr lang="en-US" dirty="0" err="1"/>
              <a:t>gmCSIRT</a:t>
            </a:r>
            <a:r>
              <a:rPr lang="en-US" dirty="0"/>
              <a:t> and 4 from MOICI.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4210612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Forensics Laboratory</a:t>
            </a:r>
          </a:p>
        </p:txBody>
      </p:sp>
      <p:sp>
        <p:nvSpPr>
          <p:cNvPr id="3" name="Content Placeholder 2"/>
          <p:cNvSpPr>
            <a:spLocks noGrp="1"/>
          </p:cNvSpPr>
          <p:nvPr>
            <p:ph idx="1"/>
          </p:nvPr>
        </p:nvSpPr>
        <p:spPr/>
        <p:txBody>
          <a:bodyPr/>
          <a:lstStyle/>
          <a:p>
            <a:r>
              <a:rPr lang="en-US" dirty="0"/>
              <a:t>First Palette of Equipment arrived and inspected.</a:t>
            </a:r>
          </a:p>
          <a:p>
            <a:r>
              <a:rPr lang="en-US" dirty="0"/>
              <a:t>DFL lab identified and secured.</a:t>
            </a:r>
          </a:p>
          <a:p>
            <a:r>
              <a:rPr lang="en-US" dirty="0"/>
              <a:t>Backup power supply extended to DFL</a:t>
            </a:r>
          </a:p>
          <a:p>
            <a:r>
              <a:rPr lang="en-US" dirty="0"/>
              <a:t>Internet present</a:t>
            </a:r>
          </a:p>
          <a:p>
            <a:r>
              <a:rPr lang="en-US" dirty="0"/>
              <a:t>Project Coordinator met with Deputy Inspector  General – who is well acquainted with Cybersecurity.</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5263321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ECOWAS CSIRT Week </a:t>
            </a:r>
          </a:p>
        </p:txBody>
      </p:sp>
      <p:sp>
        <p:nvSpPr>
          <p:cNvPr id="3" name="Content Placeholder 2"/>
          <p:cNvSpPr>
            <a:spLocks noGrp="1"/>
          </p:cNvSpPr>
          <p:nvPr>
            <p:ph idx="1"/>
          </p:nvPr>
        </p:nvSpPr>
        <p:spPr/>
        <p:txBody>
          <a:bodyPr/>
          <a:lstStyle/>
          <a:p>
            <a:r>
              <a:rPr lang="en-US" dirty="0"/>
              <a:t>Scheduled to take place in </a:t>
            </a:r>
            <a:r>
              <a:rPr lang="en-US" dirty="0" err="1"/>
              <a:t>Cotonou</a:t>
            </a:r>
            <a:r>
              <a:rPr lang="en-US" dirty="0"/>
              <a:t>, Benin</a:t>
            </a:r>
          </a:p>
          <a:p>
            <a:pPr lvl="1"/>
            <a:r>
              <a:rPr lang="en-US" dirty="0"/>
              <a:t>2 personnel were selected from </a:t>
            </a:r>
            <a:r>
              <a:rPr lang="en-US" dirty="0" err="1"/>
              <a:t>gmCSIRT</a:t>
            </a:r>
            <a:r>
              <a:rPr lang="en-US" dirty="0"/>
              <a:t> to Event.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14414804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Cybercrime Training for Prosecutors &amp; Judges</a:t>
            </a:r>
          </a:p>
        </p:txBody>
      </p:sp>
      <p:sp>
        <p:nvSpPr>
          <p:cNvPr id="3" name="Content Placeholder 2"/>
          <p:cNvSpPr>
            <a:spLocks noGrp="1"/>
          </p:cNvSpPr>
          <p:nvPr>
            <p:ph idx="1"/>
          </p:nvPr>
        </p:nvSpPr>
        <p:spPr/>
        <p:txBody>
          <a:bodyPr/>
          <a:lstStyle/>
          <a:p>
            <a:r>
              <a:rPr lang="en-US" dirty="0"/>
              <a:t>5 personnel from Law Enforcement &amp; Judges were trained as </a:t>
            </a:r>
            <a:r>
              <a:rPr lang="en-US" dirty="0" err="1"/>
              <a:t>ToTs</a:t>
            </a:r>
            <a:r>
              <a:rPr lang="en-US" dirty="0"/>
              <a:t> on Fight against Cybercrime in July, 2021 by OCWAR-C in collaboration with COE.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364642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0"/>
            <a:ext cx="8229600" cy="1066800"/>
          </a:xfrm>
        </p:spPr>
        <p:txBody>
          <a:bodyPr>
            <a:normAutofit fontScale="90000"/>
          </a:bodyPr>
          <a:lstStyle/>
          <a:p>
            <a:r>
              <a:rPr lang="en-US" dirty="0"/>
              <a:t>Other Cybersecurity &amp; Data Protection &amp; Privacy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35696182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NDP: Critical Enabler 5</a:t>
            </a:r>
          </a:p>
        </p:txBody>
      </p:sp>
      <p:sp>
        <p:nvSpPr>
          <p:cNvPr id="3" name="Content Placeholder 2"/>
          <p:cNvSpPr>
            <a:spLocks noGrp="1"/>
          </p:cNvSpPr>
          <p:nvPr>
            <p:ph idx="1"/>
          </p:nvPr>
        </p:nvSpPr>
        <p:spPr/>
        <p:txBody>
          <a:bodyPr>
            <a:normAutofit fontScale="92500"/>
          </a:bodyPr>
          <a:lstStyle/>
          <a:p>
            <a:pPr algn="ctr"/>
            <a:r>
              <a:rPr lang="en-US" b="1" dirty="0"/>
              <a:t>Making The Gambia a Digital Economy and a modern Information Society</a:t>
            </a:r>
          </a:p>
          <a:p>
            <a:pPr algn="ctr"/>
            <a:endParaRPr lang="en-US" b="1" dirty="0"/>
          </a:p>
          <a:p>
            <a:pPr marL="0" indent="0">
              <a:buNone/>
            </a:pPr>
            <a:r>
              <a:rPr lang="en-US" b="1" dirty="0"/>
              <a:t>Strengthen Cybersecurity:</a:t>
            </a:r>
          </a:p>
          <a:p>
            <a:r>
              <a:rPr lang="en-US" dirty="0"/>
              <a:t>National Cyber Security Strategy and Action Plan to mitigate cyber threats. </a:t>
            </a:r>
          </a:p>
          <a:p>
            <a:r>
              <a:rPr lang="en-US" dirty="0"/>
              <a:t>Build local capacity including Cyber Defense Systems and personnel to protect national security. </a:t>
            </a:r>
          </a:p>
          <a:p>
            <a:r>
              <a:rPr lang="en-US" dirty="0"/>
              <a:t>Establishment of the Computer Incidence Response Team (CIRT).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53400" y="5943600"/>
            <a:ext cx="812800" cy="768350"/>
          </a:xfrm>
          <a:prstGeom prst="rect">
            <a:avLst/>
          </a:prstGeom>
        </p:spPr>
      </p:pic>
    </p:spTree>
    <p:extLst>
      <p:ext uri="{BB962C8B-B14F-4D97-AF65-F5344CB8AC3E}">
        <p14:creationId xmlns:p14="http://schemas.microsoft.com/office/powerpoint/2010/main" val="32663584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3200"/>
            <a:ext cx="8229600" cy="990600"/>
          </a:xfrm>
        </p:spPr>
        <p:txBody>
          <a:bodyPr/>
          <a:lstStyle/>
          <a:p>
            <a:r>
              <a:rPr lang="en-US" dirty="0"/>
              <a:t>IC Act 2009</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39336515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IC Act 2009</a:t>
            </a:r>
          </a:p>
        </p:txBody>
      </p:sp>
      <p:sp>
        <p:nvSpPr>
          <p:cNvPr id="3" name="Content Placeholder 2"/>
          <p:cNvSpPr>
            <a:spLocks noGrp="1"/>
          </p:cNvSpPr>
          <p:nvPr>
            <p:ph idx="1"/>
          </p:nvPr>
        </p:nvSpPr>
        <p:spPr/>
        <p:txBody>
          <a:bodyPr>
            <a:normAutofit/>
          </a:bodyPr>
          <a:lstStyle/>
          <a:p>
            <a:r>
              <a:rPr lang="en-US" dirty="0"/>
              <a:t>Passed by the National Assembly 29</a:t>
            </a:r>
            <a:r>
              <a:rPr lang="en-US" baseline="30000" dirty="0"/>
              <a:t>th</a:t>
            </a:r>
            <a:r>
              <a:rPr lang="en-US" dirty="0"/>
              <a:t> May, 2009</a:t>
            </a:r>
          </a:p>
          <a:p>
            <a:r>
              <a:rPr lang="en-US" dirty="0"/>
              <a:t>Composed limited to Computer Misuse and Cyber crime</a:t>
            </a:r>
          </a:p>
          <a:p>
            <a:r>
              <a:rPr lang="en-US" dirty="0"/>
              <a:t>Some components mentioned electronic transactions, electronic signatures, Protection of Children</a:t>
            </a:r>
          </a:p>
          <a:p>
            <a:r>
              <a:rPr lang="en-US" dirty="0"/>
              <a:t>Not very comprehensive and need a review </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3327974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66800"/>
          </a:xfrm>
        </p:spPr>
        <p:txBody>
          <a:bodyPr/>
          <a:lstStyle/>
          <a:p>
            <a:r>
              <a:rPr lang="en-US" dirty="0"/>
              <a:t>Country Profile</a:t>
            </a:r>
          </a:p>
        </p:txBody>
      </p:sp>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4400" y="1295400"/>
            <a:ext cx="7696200" cy="2407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3962400" y="4038600"/>
            <a:ext cx="3810000" cy="2554545"/>
          </a:xfrm>
          <a:prstGeom prst="rect">
            <a:avLst/>
          </a:prstGeom>
        </p:spPr>
        <p:txBody>
          <a:bodyPr wrap="square">
            <a:spAutoFit/>
          </a:bodyPr>
          <a:lstStyle/>
          <a:p>
            <a:pPr marL="285750" indent="-285750">
              <a:buFont typeface="Arial" panose="020B0604020202020204" pitchFamily="34" charset="0"/>
              <a:buChar char="•"/>
            </a:pPr>
            <a:r>
              <a:rPr lang="en-US" sz="2000" dirty="0"/>
              <a:t>Fixed broadband 2%</a:t>
            </a:r>
          </a:p>
          <a:p>
            <a:pPr marL="285750" indent="-285750">
              <a:buFont typeface="Arial" panose="020B0604020202020204" pitchFamily="34" charset="0"/>
              <a:buChar char="•"/>
            </a:pPr>
            <a:r>
              <a:rPr lang="en-US" sz="2000" dirty="0"/>
              <a:t>Mobile Internet 50%</a:t>
            </a:r>
          </a:p>
          <a:p>
            <a:pPr marL="285750" indent="-285750">
              <a:buFont typeface="Arial" panose="020B0604020202020204" pitchFamily="34" charset="0"/>
              <a:buChar char="•"/>
            </a:pPr>
            <a:r>
              <a:rPr lang="en-US" sz="2000" dirty="0"/>
              <a:t>2,838,127 mobile Subscribers </a:t>
            </a:r>
          </a:p>
          <a:p>
            <a:pPr marL="285750" indent="-285750">
              <a:buFont typeface="Arial" panose="020B0604020202020204" pitchFamily="34" charset="0"/>
              <a:buChar char="•"/>
            </a:pPr>
            <a:r>
              <a:rPr lang="en-US" sz="2000" dirty="0"/>
              <a:t>31 Commercial and 7 Community radio licenses issued thus far.</a:t>
            </a:r>
          </a:p>
          <a:p>
            <a:pPr marL="285750" indent="-285750">
              <a:buFont typeface="Arial" panose="020B0604020202020204" pitchFamily="34" charset="0"/>
              <a:buChar char="•"/>
            </a:pPr>
            <a:r>
              <a:rPr lang="en-US" sz="2000" dirty="0"/>
              <a:t>4 GSM Providers</a:t>
            </a:r>
          </a:p>
          <a:p>
            <a:endParaRPr lang="en-US" sz="2000" dirty="0"/>
          </a:p>
        </p:txBody>
      </p:sp>
      <p:sp>
        <p:nvSpPr>
          <p:cNvPr id="6" name="Rectangle 5"/>
          <p:cNvSpPr/>
          <p:nvPr/>
        </p:nvSpPr>
        <p:spPr>
          <a:xfrm>
            <a:off x="240671" y="4063497"/>
            <a:ext cx="4038600" cy="2554545"/>
          </a:xfrm>
          <a:prstGeom prst="rect">
            <a:avLst/>
          </a:prstGeom>
        </p:spPr>
        <p:txBody>
          <a:bodyPr wrap="square">
            <a:spAutoFit/>
          </a:bodyPr>
          <a:lstStyle/>
          <a:p>
            <a:pPr marL="285750" indent="-285750">
              <a:buFont typeface="Arial" panose="020B0604020202020204" pitchFamily="34" charset="0"/>
              <a:buChar char="•"/>
            </a:pPr>
            <a:r>
              <a:rPr lang="en-US" sz="2000" dirty="0"/>
              <a:t>Population of 1.8 Million</a:t>
            </a:r>
          </a:p>
          <a:p>
            <a:pPr marL="285750" indent="-285750">
              <a:buFont typeface="Arial" panose="020B0604020202020204" pitchFamily="34" charset="0"/>
              <a:buChar char="•"/>
            </a:pPr>
            <a:r>
              <a:rPr lang="en-US" sz="2000" dirty="0"/>
              <a:t>Area 11,295 sq. km</a:t>
            </a:r>
          </a:p>
          <a:p>
            <a:pPr marL="285750" indent="-285750">
              <a:buFont typeface="Arial" panose="020B0604020202020204" pitchFamily="34" charset="0"/>
              <a:buChar char="•"/>
            </a:pPr>
            <a:r>
              <a:rPr lang="en-US" sz="2000" dirty="0"/>
              <a:t>GDP 1.015 Billion -2017 est.</a:t>
            </a:r>
          </a:p>
          <a:p>
            <a:pPr marL="285750" indent="-285750">
              <a:buFont typeface="Arial" panose="020B0604020202020204" pitchFamily="34" charset="0"/>
              <a:buChar char="•"/>
            </a:pPr>
            <a:r>
              <a:rPr lang="en-US" sz="2000" dirty="0"/>
              <a:t>5 key TV Stations</a:t>
            </a:r>
          </a:p>
          <a:p>
            <a:pPr marL="342900" indent="-342900">
              <a:buFont typeface="Arial" panose="020B0604020202020204" pitchFamily="34" charset="0"/>
              <a:buChar char="•"/>
            </a:pPr>
            <a:r>
              <a:rPr lang="en-US" sz="2000" dirty="0"/>
              <a:t>8 Internet Service Providers</a:t>
            </a:r>
          </a:p>
          <a:p>
            <a:pPr marL="342900" indent="-342900">
              <a:buFont typeface="Arial" panose="020B0604020202020204" pitchFamily="34" charset="0"/>
              <a:buChar char="•"/>
            </a:pPr>
            <a:r>
              <a:rPr lang="en-US" sz="2000" dirty="0"/>
              <a:t>3 Mobile Operators with 3G services</a:t>
            </a:r>
          </a:p>
          <a:p>
            <a:pPr marL="342900" indent="-342900">
              <a:buFont typeface="Arial" panose="020B0604020202020204" pitchFamily="34" charset="0"/>
              <a:buChar char="•"/>
            </a:pPr>
            <a:r>
              <a:rPr lang="en-US" sz="2000" dirty="0"/>
              <a:t>2/3 have 4G services in GBA</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27882855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2667000"/>
            <a:ext cx="8229600" cy="1143000"/>
          </a:xfrm>
        </p:spPr>
        <p:txBody>
          <a:bodyPr>
            <a:normAutofit/>
          </a:bodyPr>
          <a:lstStyle/>
          <a:p>
            <a:r>
              <a:rPr lang="en-US" dirty="0"/>
              <a:t>Computer Misuse &amp; Cyber crime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29227691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dirty="0"/>
              <a:t>Computer Misuse &amp; Cyber crime</a:t>
            </a:r>
          </a:p>
        </p:txBody>
      </p:sp>
      <p:graphicFrame>
        <p:nvGraphicFramePr>
          <p:cNvPr id="8" name="Content Placeholder 2">
            <a:extLst>
              <a:ext uri="{FF2B5EF4-FFF2-40B4-BE49-F238E27FC236}">
                <a16:creationId xmlns:a16="http://schemas.microsoft.com/office/drawing/2014/main" id="{88F2E4A2-5E7E-486E-8D36-C6EEC72A078F}"/>
              </a:ext>
            </a:extLst>
          </p:cNvPr>
          <p:cNvGraphicFramePr>
            <a:graphicFrameLocks noGrp="1"/>
          </p:cNvGraphicFramePr>
          <p:nvPr>
            <p:ph idx="1"/>
          </p:nvPr>
        </p:nvGraphicFramePr>
        <p:xfrm>
          <a:off x="457200" y="1295400"/>
          <a:ext cx="8305800" cy="4830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385480470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Computer Misuse &amp; Cyber crime cont.</a:t>
            </a:r>
          </a:p>
        </p:txBody>
      </p:sp>
      <p:sp>
        <p:nvSpPr>
          <p:cNvPr id="3" name="Content Placeholder 2"/>
          <p:cNvSpPr>
            <a:spLocks noGrp="1"/>
          </p:cNvSpPr>
          <p:nvPr>
            <p:ph idx="1"/>
          </p:nvPr>
        </p:nvSpPr>
        <p:spPr/>
        <p:txBody>
          <a:bodyPr>
            <a:normAutofit fontScale="92500" lnSpcReduction="10000"/>
          </a:bodyPr>
          <a:lstStyle/>
          <a:p>
            <a:r>
              <a:rPr lang="en-US" dirty="0"/>
              <a:t>Unauthorized disclosure of password</a:t>
            </a:r>
          </a:p>
          <a:p>
            <a:pPr marL="0" indent="0">
              <a:buNone/>
            </a:pPr>
            <a:endParaRPr lang="en-US" dirty="0"/>
          </a:p>
          <a:p>
            <a:r>
              <a:rPr lang="en-US" dirty="0"/>
              <a:t>Publishing of Information which is obscene in electronic form</a:t>
            </a:r>
          </a:p>
          <a:p>
            <a:pPr marL="0" indent="0">
              <a:buNone/>
            </a:pPr>
            <a:endParaRPr lang="en-US" dirty="0"/>
          </a:p>
          <a:p>
            <a:r>
              <a:rPr lang="en-US" dirty="0"/>
              <a:t>Re-programming of mobile telephone</a:t>
            </a:r>
          </a:p>
          <a:p>
            <a:pPr marL="0" indent="0">
              <a:buNone/>
            </a:pPr>
            <a:endParaRPr lang="en-US" dirty="0"/>
          </a:p>
          <a:p>
            <a:r>
              <a:rPr lang="en-US" dirty="0"/>
              <a:t>Possession or supply of anything for re-programming mobile telephone</a:t>
            </a:r>
          </a:p>
          <a:p>
            <a:pPr marL="0" indent="0">
              <a:buNone/>
            </a:pPr>
            <a:endParaRPr lang="en-US" dirty="0"/>
          </a:p>
          <a:p>
            <a:r>
              <a:rPr lang="en-US" dirty="0"/>
              <a:t>Computer-related extortion, fraud and forgery</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16786195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2438400"/>
            <a:ext cx="8077200" cy="2133600"/>
          </a:xfrm>
        </p:spPr>
        <p:txBody>
          <a:bodyPr>
            <a:normAutofit/>
          </a:bodyPr>
          <a:lstStyle/>
          <a:p>
            <a:r>
              <a:rPr lang="en-US" dirty="0"/>
              <a:t>Cybersecurity Assessment –Commonwealth CTO</a:t>
            </a:r>
            <a:br>
              <a:rPr lang="en-US" dirty="0"/>
            </a:b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5646407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305800" cy="1447800"/>
          </a:xfrm>
        </p:spPr>
        <p:txBody>
          <a:bodyPr>
            <a:normAutofit fontScale="90000"/>
          </a:bodyPr>
          <a:lstStyle/>
          <a:p>
            <a:r>
              <a:rPr lang="en-US" dirty="0"/>
              <a:t>Cybersecurity Assessment –Commonwealth CTO</a:t>
            </a:r>
            <a:br>
              <a:rPr lang="en-US" dirty="0"/>
            </a:br>
            <a:endParaRPr lang="en-US" dirty="0"/>
          </a:p>
        </p:txBody>
      </p:sp>
      <p:sp>
        <p:nvSpPr>
          <p:cNvPr id="3" name="Content Placeholder 2"/>
          <p:cNvSpPr>
            <a:spLocks noGrp="1"/>
          </p:cNvSpPr>
          <p:nvPr>
            <p:ph idx="1"/>
          </p:nvPr>
        </p:nvSpPr>
        <p:spPr>
          <a:xfrm>
            <a:off x="304800" y="2286000"/>
            <a:ext cx="8382000" cy="4191000"/>
          </a:xfrm>
        </p:spPr>
        <p:txBody>
          <a:bodyPr/>
          <a:lstStyle/>
          <a:p>
            <a:r>
              <a:rPr lang="en-US" dirty="0"/>
              <a:t>In 2014, the Commonwealth CTO conducted a 5 day cybersecurity assessment </a:t>
            </a:r>
          </a:p>
          <a:p>
            <a:r>
              <a:rPr lang="en-US" dirty="0"/>
              <a:t>The objective was to come up with a Strategy. The process stalled due to political issues</a:t>
            </a:r>
          </a:p>
          <a:p>
            <a:r>
              <a:rPr lang="en-US" dirty="0"/>
              <a:t>The document was retained till date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4047864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33400" y="2514600"/>
            <a:ext cx="8229600" cy="1143000"/>
          </a:xfrm>
        </p:spPr>
        <p:txBody>
          <a:bodyPr>
            <a:normAutofit fontScale="90000"/>
          </a:bodyPr>
          <a:lstStyle/>
          <a:p>
            <a:r>
              <a:rPr lang="en-US" dirty="0"/>
              <a:t>National Cybersecurity Strategy &amp; Action Plan formulation - 2016</a:t>
            </a:r>
            <a:br>
              <a:rPr lang="en-US" dirty="0"/>
            </a:b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1710643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dirty="0"/>
              <a:t>National Cybersecurity Strategy &amp; Action Plan formulation - 2016</a:t>
            </a:r>
            <a:br>
              <a:rPr lang="en-US" dirty="0"/>
            </a:br>
            <a:endParaRPr lang="en-US" dirty="0"/>
          </a:p>
        </p:txBody>
      </p:sp>
      <p:sp>
        <p:nvSpPr>
          <p:cNvPr id="3" name="Content Placeholder 2"/>
          <p:cNvSpPr>
            <a:spLocks noGrp="1"/>
          </p:cNvSpPr>
          <p:nvPr>
            <p:ph idx="1"/>
          </p:nvPr>
        </p:nvSpPr>
        <p:spPr>
          <a:xfrm>
            <a:off x="533400" y="2438400"/>
            <a:ext cx="8153400" cy="4038600"/>
          </a:xfrm>
        </p:spPr>
        <p:txBody>
          <a:bodyPr/>
          <a:lstStyle/>
          <a:p>
            <a:r>
              <a:rPr lang="en-US" dirty="0"/>
              <a:t>In 2015, through the WARCIP project, a National Cybersecurity Strategy &amp; Action plan formulation was supported.</a:t>
            </a:r>
          </a:p>
          <a:p>
            <a:r>
              <a:rPr lang="en-US" dirty="0"/>
              <a:t>Expertise France conducted the Consultancy and delivered A Strategy and Action Plan, together with The NTC, CERT Guidance, &amp; Legal Implementation as annexes. </a:t>
            </a:r>
          </a:p>
          <a:p>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15324355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458200" cy="1143000"/>
          </a:xfrm>
        </p:spPr>
        <p:txBody>
          <a:bodyPr>
            <a:normAutofit fontScale="90000"/>
          </a:bodyPr>
          <a:lstStyle/>
          <a:p>
            <a:r>
              <a:rPr lang="en-US" dirty="0"/>
              <a:t>National Cybersecurity Strategy &amp; Action Plan formulation cont. Goals</a:t>
            </a:r>
          </a:p>
        </p:txBody>
      </p:sp>
      <p:sp>
        <p:nvSpPr>
          <p:cNvPr id="3" name="Content Placeholder 2"/>
          <p:cNvSpPr>
            <a:spLocks noGrp="1"/>
          </p:cNvSpPr>
          <p:nvPr>
            <p:ph idx="1"/>
          </p:nvPr>
        </p:nvSpPr>
        <p:spPr>
          <a:xfrm>
            <a:off x="457200" y="2057400"/>
            <a:ext cx="8229600" cy="4419600"/>
          </a:xfrm>
        </p:spPr>
        <p:txBody>
          <a:bodyPr>
            <a:normAutofit/>
          </a:bodyPr>
          <a:lstStyle/>
          <a:p>
            <a:pPr marL="514350" indent="-514350">
              <a:buFont typeface="+mj-lt"/>
              <a:buAutoNum type="arabicPeriod"/>
            </a:pPr>
            <a:r>
              <a:rPr lang="en-GB" dirty="0"/>
              <a:t>Build capacity of the people, both users and professionals</a:t>
            </a:r>
          </a:p>
          <a:p>
            <a:pPr marL="514350" indent="-514350">
              <a:buFont typeface="+mj-lt"/>
              <a:buAutoNum type="arabicPeriod"/>
            </a:pPr>
            <a:r>
              <a:rPr lang="en-GB" dirty="0"/>
              <a:t>Provide The Gambia with an institutional framework specific to cybersecurity.</a:t>
            </a:r>
          </a:p>
          <a:p>
            <a:pPr marL="514350" indent="-514350">
              <a:buFont typeface="+mj-lt"/>
              <a:buAutoNum type="arabicPeriod"/>
            </a:pPr>
            <a:r>
              <a:rPr lang="en-GB" dirty="0"/>
              <a:t>Ensure that ICT Systems are actually protected and made resilient</a:t>
            </a:r>
          </a:p>
          <a:p>
            <a:pPr marL="514350" indent="-514350">
              <a:buFont typeface="+mj-lt"/>
              <a:buAutoNum type="arabicPeriod"/>
            </a:pPr>
            <a:r>
              <a:rPr lang="en-GB" dirty="0"/>
              <a:t>Provide The Gambia with a comprehensive legal and regulatory framework. </a:t>
            </a:r>
          </a:p>
          <a:p>
            <a:pPr marL="514350" indent="-514350">
              <a:buFont typeface="+mj-lt"/>
              <a:buAutoNum type="arabicPeriod"/>
            </a:pPr>
            <a:r>
              <a:rPr lang="en-GB" dirty="0"/>
              <a:t>Ensure national and international cooperation.</a:t>
            </a:r>
            <a:endParaRPr lang="en-US" dirty="0"/>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80400" y="5867400"/>
            <a:ext cx="812800" cy="768350"/>
          </a:xfrm>
          <a:prstGeom prst="rect">
            <a:avLst/>
          </a:prstGeom>
        </p:spPr>
      </p:pic>
    </p:spTree>
    <p:extLst>
      <p:ext uri="{BB962C8B-B14F-4D97-AF65-F5344CB8AC3E}">
        <p14:creationId xmlns:p14="http://schemas.microsoft.com/office/powerpoint/2010/main" val="485409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09600" y="2819400"/>
            <a:ext cx="8229600" cy="990600"/>
          </a:xfrm>
        </p:spPr>
        <p:txBody>
          <a:bodyPr>
            <a:normAutofit fontScale="90000"/>
          </a:bodyPr>
          <a:lstStyle/>
          <a:p>
            <a:r>
              <a:rPr lang="en-US" dirty="0" err="1"/>
              <a:t>gmCSIRT</a:t>
            </a:r>
            <a:r>
              <a:rPr lang="en-US" dirty="0"/>
              <a:t> Initiation</a:t>
            </a:r>
            <a:br>
              <a:rPr lang="en-US" dirty="0"/>
            </a:b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26639711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gmCSIRT</a:t>
            </a:r>
            <a:r>
              <a:rPr lang="en-US" dirty="0"/>
              <a:t> Initiation</a:t>
            </a:r>
            <a:br>
              <a:rPr lang="en-US" dirty="0"/>
            </a:br>
            <a:endParaRPr lang="en-US" dirty="0"/>
          </a:p>
        </p:txBody>
      </p:sp>
      <p:sp>
        <p:nvSpPr>
          <p:cNvPr id="3" name="Content Placeholder 2"/>
          <p:cNvSpPr>
            <a:spLocks noGrp="1"/>
          </p:cNvSpPr>
          <p:nvPr>
            <p:ph idx="1"/>
          </p:nvPr>
        </p:nvSpPr>
        <p:spPr/>
        <p:txBody>
          <a:bodyPr/>
          <a:lstStyle/>
          <a:p>
            <a:r>
              <a:rPr lang="en-US" dirty="0"/>
              <a:t>In 2014, the Gambia signed a deal with the ITU through the IMPACT project to establish a Computer Security Emergency Response Team. </a:t>
            </a:r>
          </a:p>
          <a:p>
            <a:r>
              <a:rPr lang="en-US" dirty="0"/>
              <a:t>The project was partly funded through the WARCIP project.</a:t>
            </a:r>
          </a:p>
          <a:p>
            <a:r>
              <a:rPr lang="en-US" dirty="0"/>
              <a:t>The  </a:t>
            </a:r>
            <a:r>
              <a:rPr lang="en-US" dirty="0" err="1"/>
              <a:t>gmCSIRT</a:t>
            </a:r>
            <a:r>
              <a:rPr lang="en-US" dirty="0"/>
              <a:t> is now implemented and will be in full operations soon.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1889795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124200"/>
            <a:ext cx="8229600" cy="1143000"/>
          </a:xfrm>
        </p:spPr>
        <p:txBody>
          <a:bodyPr>
            <a:normAutofit fontScale="90000"/>
          </a:bodyPr>
          <a:lstStyle/>
          <a:p>
            <a:r>
              <a:rPr lang="en-US" dirty="0"/>
              <a:t>Part I – Contributions To Topics Of Discussion </a:t>
            </a:r>
            <a:br>
              <a:rPr lang="en-US" dirty="0"/>
            </a:b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8971298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US" dirty="0"/>
              <a:t>Global Forum on Cybersecurity Expertise (GFCE)</a:t>
            </a:r>
            <a:br>
              <a:rPr lang="en-US" dirty="0"/>
            </a:br>
            <a:endParaRPr lang="en-US" dirty="0"/>
          </a:p>
        </p:txBody>
      </p:sp>
      <p:sp>
        <p:nvSpPr>
          <p:cNvPr id="3" name="Content Placeholder 2"/>
          <p:cNvSpPr>
            <a:spLocks noGrp="1"/>
          </p:cNvSpPr>
          <p:nvPr>
            <p:ph idx="1"/>
          </p:nvPr>
        </p:nvSpPr>
        <p:spPr>
          <a:xfrm>
            <a:off x="457200" y="2057400"/>
            <a:ext cx="8229600" cy="4419600"/>
          </a:xfrm>
        </p:spPr>
        <p:txBody>
          <a:bodyPr>
            <a:normAutofit lnSpcReduction="10000"/>
          </a:bodyPr>
          <a:lstStyle/>
          <a:p>
            <a:r>
              <a:rPr lang="en-US" dirty="0"/>
              <a:t>Mandate: Cybersecurity Capacity Building</a:t>
            </a:r>
          </a:p>
          <a:p>
            <a:r>
              <a:rPr lang="en-US" dirty="0"/>
              <a:t>First contact with the GFCE done in 2016 during the Dakar Cybersecurity Conference </a:t>
            </a:r>
          </a:p>
          <a:p>
            <a:r>
              <a:rPr lang="en-US" dirty="0"/>
              <a:t>In 2018, Gambia officially became a member</a:t>
            </a:r>
          </a:p>
          <a:p>
            <a:r>
              <a:rPr lang="en-US" dirty="0"/>
              <a:t>Gambia participated in both Working Group meetings and Annual Meetings.</a:t>
            </a:r>
          </a:p>
          <a:p>
            <a:r>
              <a:rPr lang="en-US" dirty="0"/>
              <a:t>In 2019, Gambia requested for Cybersecurity Capacity building Support through GFCE Clearing House to Donors.</a:t>
            </a:r>
          </a:p>
          <a:p>
            <a:r>
              <a:rPr lang="en-US" dirty="0"/>
              <a:t>The Support is being coordinated by GFCE</a:t>
            </a:r>
          </a:p>
          <a:p>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41649490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Cybersecurity Maturity Model (CMM)</a:t>
            </a:r>
            <a:br>
              <a:rPr lang="en-US" dirty="0"/>
            </a:br>
            <a:endParaRPr lang="en-US" dirty="0"/>
          </a:p>
        </p:txBody>
      </p:sp>
      <p:sp>
        <p:nvSpPr>
          <p:cNvPr id="3" name="Content Placeholder 2"/>
          <p:cNvSpPr>
            <a:spLocks noGrp="1"/>
          </p:cNvSpPr>
          <p:nvPr>
            <p:ph idx="1"/>
          </p:nvPr>
        </p:nvSpPr>
        <p:spPr/>
        <p:txBody>
          <a:bodyPr>
            <a:normAutofit/>
          </a:bodyPr>
          <a:lstStyle/>
          <a:p>
            <a:r>
              <a:rPr lang="en-US" dirty="0"/>
              <a:t>In 2018, World Bank in partnership with OXFORD supported a Cybersecurity Assessment program for the Gambia that is known as the CMM. </a:t>
            </a:r>
          </a:p>
          <a:p>
            <a:r>
              <a:rPr lang="en-US" dirty="0"/>
              <a:t>In 2019, the report came out and can be found on our website: </a:t>
            </a:r>
            <a:r>
              <a:rPr lang="en-US" sz="2200" dirty="0">
                <a:hlinkClick r:id="rId2"/>
              </a:rPr>
              <a:t>http://www.moici.gov.gm/sites/default/files/2019-09/FINAL_CMM%20report_Gambia_19Apr2019.pdf</a:t>
            </a:r>
            <a:r>
              <a:rPr lang="en-US" sz="2200" dirty="0"/>
              <a:t> </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40634474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Cybersecurity Maturity Model (CMM) cont.</a:t>
            </a:r>
          </a:p>
        </p:txBody>
      </p:sp>
      <p:sp>
        <p:nvSpPr>
          <p:cNvPr id="3" name="Content Placeholder 2"/>
          <p:cNvSpPr>
            <a:spLocks noGrp="1"/>
          </p:cNvSpPr>
          <p:nvPr>
            <p:ph idx="1"/>
          </p:nvPr>
        </p:nvSpPr>
        <p:spPr/>
        <p:txBody>
          <a:bodyPr>
            <a:normAutofit/>
          </a:bodyPr>
          <a:lstStyle/>
          <a:p>
            <a:r>
              <a:rPr lang="en-US" dirty="0"/>
              <a:t>Five (5) Dimensions:</a:t>
            </a:r>
          </a:p>
          <a:p>
            <a:pPr marL="971550" lvl="1" indent="-514350">
              <a:buFont typeface="+mj-lt"/>
              <a:buAutoNum type="arabicPeriod"/>
            </a:pPr>
            <a:r>
              <a:rPr lang="en-US" dirty="0"/>
              <a:t>Cybersecurity Strategy And Policy</a:t>
            </a:r>
          </a:p>
          <a:p>
            <a:pPr marL="971550" lvl="1" indent="-514350">
              <a:buFont typeface="+mj-lt"/>
              <a:buAutoNum type="arabicPeriod"/>
            </a:pPr>
            <a:r>
              <a:rPr lang="en-US" dirty="0"/>
              <a:t>Cybersecurity Culture And Society</a:t>
            </a:r>
          </a:p>
          <a:p>
            <a:pPr marL="971550" lvl="1" indent="-514350">
              <a:buFont typeface="+mj-lt"/>
              <a:buAutoNum type="arabicPeriod"/>
            </a:pPr>
            <a:r>
              <a:rPr lang="en-US" dirty="0"/>
              <a:t>Cybersecurity Education, Training And Skills</a:t>
            </a:r>
          </a:p>
          <a:p>
            <a:pPr marL="971550" lvl="1" indent="-514350">
              <a:buFont typeface="+mj-lt"/>
              <a:buAutoNum type="arabicPeriod"/>
            </a:pPr>
            <a:r>
              <a:rPr lang="en-US" dirty="0"/>
              <a:t>Legal And Regulatory Frameworks</a:t>
            </a:r>
          </a:p>
          <a:p>
            <a:pPr marL="971550" lvl="1" indent="-514350">
              <a:buFont typeface="+mj-lt"/>
              <a:buAutoNum type="arabicPeriod"/>
            </a:pPr>
            <a:r>
              <a:rPr lang="en-US" dirty="0"/>
              <a:t>Standards</a:t>
            </a:r>
            <a:r>
              <a:rPr lang="en-US"/>
              <a:t>, Organizations </a:t>
            </a:r>
            <a:r>
              <a:rPr lang="en-US" dirty="0"/>
              <a:t>And technologies</a:t>
            </a:r>
          </a:p>
          <a:p>
            <a:pPr lvl="1"/>
            <a:endParaRPr lang="en-US" dirty="0"/>
          </a:p>
          <a:p>
            <a:pPr lvl="1"/>
            <a:endParaRPr lang="en-US" dirty="0"/>
          </a:p>
          <a:p>
            <a:pPr lvl="1"/>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20801985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EU/ECOWAS OCWAR-C Project</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Regional project, launched in 2019</a:t>
            </a:r>
          </a:p>
          <a:p>
            <a:r>
              <a:rPr lang="en-US" dirty="0"/>
              <a:t>Conducted an Assessment for the Gambia the same year</a:t>
            </a:r>
          </a:p>
          <a:p>
            <a:r>
              <a:rPr lang="en-US" dirty="0"/>
              <a:t>Gambia selected as one of the Pilots for the Establishment/Renovation of a Digital Forensics Laboratory (DFL)</a:t>
            </a:r>
          </a:p>
          <a:p>
            <a:r>
              <a:rPr lang="en-US" dirty="0"/>
              <a:t>The Gambia sits on the Regional Technical Committee (RTC) </a:t>
            </a:r>
          </a:p>
          <a:p>
            <a:r>
              <a:rPr lang="en-US" dirty="0"/>
              <a:t>The OCWAR-C validated two (2) regional documents – Regional Cybersecurity &amp; Cybercrime Strategy and the </a:t>
            </a:r>
            <a:r>
              <a:rPr lang="en-US" dirty="0" err="1"/>
              <a:t>Regioanl</a:t>
            </a:r>
            <a:r>
              <a:rPr lang="en-US" dirty="0"/>
              <a:t> Critical Infrastructure Policy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33345998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COE Cybercrime Bill Formulation</a:t>
            </a:r>
            <a:br>
              <a:rPr lang="en-US" dirty="0"/>
            </a:br>
            <a:endParaRPr lang="en-US" dirty="0"/>
          </a:p>
        </p:txBody>
      </p:sp>
      <p:sp>
        <p:nvSpPr>
          <p:cNvPr id="3" name="Content Placeholder 2"/>
          <p:cNvSpPr>
            <a:spLocks noGrp="1"/>
          </p:cNvSpPr>
          <p:nvPr>
            <p:ph idx="1"/>
          </p:nvPr>
        </p:nvSpPr>
        <p:spPr/>
        <p:txBody>
          <a:bodyPr>
            <a:normAutofit/>
          </a:bodyPr>
          <a:lstStyle/>
          <a:p>
            <a:r>
              <a:rPr lang="en-US" dirty="0"/>
              <a:t>COE began support in 2018</a:t>
            </a:r>
          </a:p>
          <a:p>
            <a:r>
              <a:rPr lang="en-US" dirty="0"/>
              <a:t>Through the GLACY+ project they supported Gambia in the drafting of a Cybercrime Bill</a:t>
            </a:r>
          </a:p>
          <a:p>
            <a:r>
              <a:rPr lang="en-US" dirty="0"/>
              <a:t>The Bill went through Cabinet and came out with recommendations, being restructured by MOJ before it is tabled at the National Assembly</a:t>
            </a:r>
          </a:p>
          <a:p>
            <a:r>
              <a:rPr lang="en-US" dirty="0"/>
              <a:t>The Bill will help the Gambia in its accession process to the Budapest Convention.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396265684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COE Data Protection Policy</a:t>
            </a:r>
            <a:br>
              <a:rPr lang="en-US" dirty="0"/>
            </a:br>
            <a:endParaRPr lang="en-US" dirty="0"/>
          </a:p>
        </p:txBody>
      </p:sp>
      <p:sp>
        <p:nvSpPr>
          <p:cNvPr id="3" name="Content Placeholder 2"/>
          <p:cNvSpPr>
            <a:spLocks noGrp="1"/>
          </p:cNvSpPr>
          <p:nvPr>
            <p:ph idx="1"/>
          </p:nvPr>
        </p:nvSpPr>
        <p:spPr/>
        <p:txBody>
          <a:bodyPr/>
          <a:lstStyle/>
          <a:p>
            <a:r>
              <a:rPr lang="en-US" dirty="0"/>
              <a:t>In 2019, a Data Protection policy was drafted with the support of COE.</a:t>
            </a:r>
          </a:p>
          <a:p>
            <a:r>
              <a:rPr lang="en-US" dirty="0"/>
              <a:t>The same year the Policy was adopted by Cabinet and in force.</a:t>
            </a:r>
          </a:p>
          <a:p>
            <a:r>
              <a:rPr lang="en-US" dirty="0"/>
              <a:t>The Policy is inline with achieving Convention 108 of the Data Protection Convention of COE.</a:t>
            </a:r>
          </a:p>
          <a:p>
            <a:r>
              <a:rPr lang="en-US" dirty="0"/>
              <a:t>Currently in the process of formulating a Data Protection Bill – also being supported by COE.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34083076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Protection &amp; Privacy Bill</a:t>
            </a:r>
          </a:p>
        </p:txBody>
      </p:sp>
      <p:sp>
        <p:nvSpPr>
          <p:cNvPr id="3" name="Content Placeholder 2"/>
          <p:cNvSpPr>
            <a:spLocks noGrp="1"/>
          </p:cNvSpPr>
          <p:nvPr>
            <p:ph idx="1"/>
          </p:nvPr>
        </p:nvSpPr>
        <p:spPr/>
        <p:txBody>
          <a:bodyPr/>
          <a:lstStyle/>
          <a:p>
            <a:r>
              <a:rPr lang="en-US" dirty="0"/>
              <a:t>Supported by COE under the GLACY+ Project consultative workshop done in December, 2020.</a:t>
            </a:r>
          </a:p>
          <a:p>
            <a:r>
              <a:rPr lang="en-US" dirty="0"/>
              <a:t>Final Draft Bill delivered by COE</a:t>
            </a:r>
          </a:p>
          <a:p>
            <a:r>
              <a:rPr lang="en-US" dirty="0"/>
              <a:t>Next steps MOJ and Cabinet review, tabling at the National Assembly for enactment</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32819955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990600"/>
          </a:xfrm>
        </p:spPr>
        <p:txBody>
          <a:bodyPr>
            <a:normAutofit fontScale="90000"/>
          </a:bodyPr>
          <a:lstStyle/>
          <a:p>
            <a:r>
              <a:rPr lang="en-US" dirty="0"/>
              <a:t>National Cybersecurity Policy, Strategy &amp; Action Plan formulation 2020-2024</a:t>
            </a:r>
            <a:br>
              <a:rPr lang="en-US" dirty="0"/>
            </a:br>
            <a:endParaRPr lang="en-US" dirty="0"/>
          </a:p>
        </p:txBody>
      </p:sp>
      <p:sp>
        <p:nvSpPr>
          <p:cNvPr id="3" name="Content Placeholder 2"/>
          <p:cNvSpPr>
            <a:spLocks noGrp="1"/>
          </p:cNvSpPr>
          <p:nvPr>
            <p:ph idx="1"/>
          </p:nvPr>
        </p:nvSpPr>
        <p:spPr>
          <a:xfrm>
            <a:off x="533400" y="2133600"/>
            <a:ext cx="8153400" cy="4343400"/>
          </a:xfrm>
        </p:spPr>
        <p:txBody>
          <a:bodyPr/>
          <a:lstStyle/>
          <a:p>
            <a:r>
              <a:rPr lang="en-US" dirty="0"/>
              <a:t>Through the ICT Master Plan Consultancy, that began in 2019, a National Cybersecurity Policy was formulated.</a:t>
            </a:r>
          </a:p>
          <a:p>
            <a:r>
              <a:rPr lang="en-US" dirty="0"/>
              <a:t>The Strategy and Action Plans were updated and costed using the recommendations of the CMM and the OCWAR-C assessments.</a:t>
            </a:r>
          </a:p>
          <a:p>
            <a:r>
              <a:rPr lang="en-US" dirty="0"/>
              <a:t>The validated documents are in the process of being submitted to cabinet for adoption.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75054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990600"/>
          </a:xfrm>
        </p:spPr>
        <p:txBody>
          <a:bodyPr>
            <a:normAutofit fontScale="90000"/>
          </a:bodyPr>
          <a:lstStyle/>
          <a:p>
            <a:r>
              <a:rPr lang="en-US" dirty="0"/>
              <a:t>National Cybersecurity Awareness Campaign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Objective is to spread awareness over cybersecurity issues nationwide and making people become aware.</a:t>
            </a:r>
          </a:p>
          <a:p>
            <a:r>
              <a:rPr lang="en-US" dirty="0"/>
              <a:t>In 2019, based on the recommendations of the 2016 Strategy, a Awareness implementation Strategy was developed and approved.</a:t>
            </a:r>
          </a:p>
          <a:p>
            <a:r>
              <a:rPr lang="en-US" dirty="0"/>
              <a:t>Objectives 2 and 3 of activities 4 &amp; 5, respectively of the strategy are being implemented. </a:t>
            </a:r>
          </a:p>
          <a:p>
            <a:r>
              <a:rPr lang="en-US" dirty="0"/>
              <a:t>3 TV Stations, 6 radio and 6 print media outlets are currently being engaged to conduct the campaign nationwide.</a:t>
            </a:r>
          </a:p>
          <a:p>
            <a:r>
              <a:rPr lang="en-US" dirty="0"/>
              <a:t>Completed in December 2020</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15308313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Cybersecurity Training</a:t>
            </a:r>
          </a:p>
        </p:txBody>
      </p:sp>
      <p:sp>
        <p:nvSpPr>
          <p:cNvPr id="3" name="Content Placeholder 2"/>
          <p:cNvSpPr>
            <a:spLocks noGrp="1"/>
          </p:cNvSpPr>
          <p:nvPr>
            <p:ph idx="1"/>
          </p:nvPr>
        </p:nvSpPr>
        <p:spPr/>
        <p:txBody>
          <a:bodyPr/>
          <a:lstStyle/>
          <a:p>
            <a:r>
              <a:rPr lang="en-US" dirty="0"/>
              <a:t>Cybersecurity training done both locally and overseas for short and long term (limited)</a:t>
            </a:r>
          </a:p>
          <a:p>
            <a:r>
              <a:rPr lang="en-US" dirty="0" err="1"/>
              <a:t>gmCSIRT</a:t>
            </a:r>
            <a:r>
              <a:rPr lang="en-US" dirty="0"/>
              <a:t> training</a:t>
            </a:r>
          </a:p>
          <a:p>
            <a:r>
              <a:rPr lang="en-US" dirty="0"/>
              <a:t>Planned training for Law Enforcement Agencies on Digital Forensics </a:t>
            </a:r>
          </a:p>
          <a:p>
            <a:r>
              <a:rPr lang="en-US" dirty="0"/>
              <a:t>Gambia Cybersecurity Alliance (GCSA) </a:t>
            </a:r>
            <a:r>
              <a:rPr lang="en-US" dirty="0" err="1"/>
              <a:t>Traings</a:t>
            </a:r>
            <a:r>
              <a:rPr lang="en-US" dirty="0"/>
              <a:t> to LEAs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291258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124200"/>
            <a:ext cx="8229600" cy="1066800"/>
          </a:xfrm>
        </p:spPr>
        <p:txBody>
          <a:bodyPr/>
          <a:lstStyle/>
          <a:p>
            <a:r>
              <a:rPr lang="en-US" dirty="0"/>
              <a:t>Introductory Session</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189380416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Civil Society Engagement</a:t>
            </a:r>
          </a:p>
        </p:txBody>
      </p:sp>
      <p:sp>
        <p:nvSpPr>
          <p:cNvPr id="3" name="Content Placeholder 2"/>
          <p:cNvSpPr>
            <a:spLocks noGrp="1"/>
          </p:cNvSpPr>
          <p:nvPr>
            <p:ph idx="1"/>
          </p:nvPr>
        </p:nvSpPr>
        <p:spPr/>
        <p:txBody>
          <a:bodyPr/>
          <a:lstStyle/>
          <a:p>
            <a:r>
              <a:rPr lang="en-US" dirty="0"/>
              <a:t>Gambia </a:t>
            </a:r>
            <a:r>
              <a:rPr lang="en-US" dirty="0" err="1"/>
              <a:t>Cybersecurity</a:t>
            </a:r>
            <a:r>
              <a:rPr lang="en-US" dirty="0"/>
              <a:t> Alliance (GCSA) – engagement in various ICT Committees led by MOICI</a:t>
            </a:r>
          </a:p>
          <a:p>
            <a:r>
              <a:rPr lang="en-US" dirty="0" err="1"/>
              <a:t>Cybersecurity</a:t>
            </a:r>
            <a:r>
              <a:rPr lang="en-US" dirty="0"/>
              <a:t> Awareness </a:t>
            </a:r>
            <a:r>
              <a:rPr lang="en-US" dirty="0" err="1"/>
              <a:t>Casmpaign</a:t>
            </a:r>
            <a:endParaRPr lang="en-US" dirty="0"/>
          </a:p>
          <a:p>
            <a:r>
              <a:rPr lang="en-US" dirty="0"/>
              <a:t>Data Protection &amp; Privacy</a:t>
            </a:r>
          </a:p>
          <a:p>
            <a:r>
              <a:rPr lang="en-US" dirty="0"/>
              <a:t>Participation in ICT </a:t>
            </a:r>
            <a:r>
              <a:rPr lang="en-US" dirty="0" err="1"/>
              <a:t>foras</a:t>
            </a:r>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11237057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85800" y="2819400"/>
            <a:ext cx="8229600" cy="1066800"/>
          </a:xfrm>
        </p:spPr>
        <p:txBody>
          <a:bodyPr/>
          <a:lstStyle/>
          <a:p>
            <a:r>
              <a:rPr lang="en-US" dirty="0"/>
              <a:t>Challenges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235345989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90600"/>
            <a:ext cx="8153400" cy="5583936"/>
          </a:xfrm>
        </p:spPr>
        <p:txBody>
          <a:bodyPr>
            <a:normAutofit fontScale="92500" lnSpcReduction="20000"/>
          </a:bodyPr>
          <a:lstStyle/>
          <a:p>
            <a:endParaRPr lang="en-US" dirty="0"/>
          </a:p>
          <a:p>
            <a:r>
              <a:rPr lang="en-US" dirty="0"/>
              <a:t>Low budget allocations</a:t>
            </a:r>
          </a:p>
          <a:p>
            <a:r>
              <a:rPr lang="en-US" dirty="0"/>
              <a:t>Lack of Expertise</a:t>
            </a:r>
          </a:p>
          <a:p>
            <a:r>
              <a:rPr lang="en-US" dirty="0"/>
              <a:t>Insufficient regulatory enforcement instruments/mechanisms, </a:t>
            </a:r>
          </a:p>
          <a:p>
            <a:r>
              <a:rPr lang="en-US" dirty="0"/>
              <a:t>Low level of Awareness</a:t>
            </a:r>
          </a:p>
          <a:p>
            <a:r>
              <a:rPr lang="en-US" dirty="0"/>
              <a:t>Prioritization </a:t>
            </a:r>
          </a:p>
          <a:p>
            <a:r>
              <a:rPr lang="en-US" dirty="0"/>
              <a:t>Final CNI/CII list and criteria for inclusion.</a:t>
            </a:r>
          </a:p>
          <a:p>
            <a:r>
              <a:rPr lang="en-US" dirty="0"/>
              <a:t>Private sector inclusion and active participation is lower than desired.</a:t>
            </a:r>
          </a:p>
          <a:p>
            <a:r>
              <a:rPr lang="en-US" dirty="0"/>
              <a:t>Educational programs and academic curricula to be included in formal education sector.</a:t>
            </a:r>
          </a:p>
          <a:p>
            <a:r>
              <a:rPr lang="en-US" dirty="0"/>
              <a:t>Cyber Security standards for assessment of institutions and CNI/CII readiness.</a:t>
            </a:r>
          </a:p>
          <a:p>
            <a:r>
              <a:rPr lang="en-US" sz="2800" dirty="0"/>
              <a:t>Awareness, albeit picking up, still has much grounds to cover.</a:t>
            </a:r>
          </a:p>
          <a:p>
            <a:endParaRPr lang="en-US" dirty="0"/>
          </a:p>
          <a:p>
            <a:endParaRPr lang="en-US" dirty="0"/>
          </a:p>
          <a:p>
            <a:endParaRPr lang="en-US" dirty="0"/>
          </a:p>
          <a:p>
            <a:endParaRPr lang="en-US" dirty="0"/>
          </a:p>
          <a:p>
            <a:endParaRPr lang="en-US" dirty="0"/>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16547643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800" y="838200"/>
            <a:ext cx="8229600" cy="1066800"/>
          </a:xfrm>
        </p:spPr>
        <p:txBody>
          <a:bodyPr/>
          <a:lstStyle/>
          <a:p>
            <a:r>
              <a:rPr lang="en-US" dirty="0"/>
              <a:t>Recommendations</a:t>
            </a:r>
          </a:p>
        </p:txBody>
      </p:sp>
      <p:sp>
        <p:nvSpPr>
          <p:cNvPr id="3" name="Content Placeholder 2"/>
          <p:cNvSpPr>
            <a:spLocks noGrp="1"/>
          </p:cNvSpPr>
          <p:nvPr>
            <p:ph idx="1"/>
          </p:nvPr>
        </p:nvSpPr>
        <p:spPr/>
        <p:txBody>
          <a:bodyPr/>
          <a:lstStyle/>
          <a:p>
            <a:r>
              <a:rPr lang="en-US" dirty="0"/>
              <a:t>Resource Mobilization </a:t>
            </a:r>
          </a:p>
          <a:p>
            <a:r>
              <a:rPr lang="en-US" dirty="0"/>
              <a:t>Rigorous and regular capacity building</a:t>
            </a:r>
          </a:p>
          <a:p>
            <a:r>
              <a:rPr lang="en-US" dirty="0"/>
              <a:t>More backup or offsite systems needed</a:t>
            </a:r>
          </a:p>
          <a:p>
            <a:r>
              <a:rPr lang="en-US" dirty="0"/>
              <a:t>Allocation of needed resources to personnel to respond in a timely manner to issues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141413350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895600"/>
            <a:ext cx="8229600" cy="1143000"/>
          </a:xfrm>
        </p:spPr>
        <p:txBody>
          <a:bodyPr/>
          <a:lstStyle/>
          <a:p>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pic>
        <p:nvPicPr>
          <p:cNvPr id="5" name="Picture 4">
            <a:extLst>
              <a:ext uri="{FF2B5EF4-FFF2-40B4-BE49-F238E27FC236}">
                <a16:creationId xmlns:a16="http://schemas.microsoft.com/office/drawing/2014/main" id="{453B799F-1508-4E8D-9C23-D6934AAB456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132548" y="2051957"/>
            <a:ext cx="2971800" cy="2101361"/>
          </a:xfrm>
          <a:prstGeom prst="rect">
            <a:avLst/>
          </a:prstGeom>
        </p:spPr>
      </p:pic>
    </p:spTree>
    <p:extLst>
      <p:ext uri="{BB962C8B-B14F-4D97-AF65-F5344CB8AC3E}">
        <p14:creationId xmlns:p14="http://schemas.microsoft.com/office/powerpoint/2010/main" val="3297434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Enhancing cybersecurity</a:t>
            </a:r>
            <a:br>
              <a:rPr lang="en-US" dirty="0"/>
            </a:br>
            <a:endParaRPr lang="en-US" dirty="0"/>
          </a:p>
        </p:txBody>
      </p:sp>
      <p:sp>
        <p:nvSpPr>
          <p:cNvPr id="3" name="Content Placeholder 2"/>
          <p:cNvSpPr>
            <a:spLocks noGrp="1"/>
          </p:cNvSpPr>
          <p:nvPr>
            <p:ph idx="1"/>
          </p:nvPr>
        </p:nvSpPr>
        <p:spPr>
          <a:xfrm>
            <a:off x="457200" y="1752600"/>
            <a:ext cx="8229600" cy="4821936"/>
          </a:xfrm>
        </p:spPr>
        <p:txBody>
          <a:bodyPr>
            <a:normAutofit fontScale="92500" lnSpcReduction="20000"/>
          </a:bodyPr>
          <a:lstStyle/>
          <a:p>
            <a:r>
              <a:rPr lang="en-US" dirty="0"/>
              <a:t>What are the challenges?</a:t>
            </a:r>
          </a:p>
          <a:p>
            <a:pPr lvl="1"/>
            <a:r>
              <a:rPr lang="en-US" dirty="0"/>
              <a:t>Low budget allocations</a:t>
            </a:r>
          </a:p>
          <a:p>
            <a:pPr lvl="1"/>
            <a:r>
              <a:rPr lang="en-US" dirty="0"/>
              <a:t>Lack of effective coordination</a:t>
            </a:r>
          </a:p>
          <a:p>
            <a:pPr lvl="1"/>
            <a:r>
              <a:rPr lang="en-US" dirty="0"/>
              <a:t>Low level of awareness</a:t>
            </a:r>
          </a:p>
          <a:p>
            <a:pPr lvl="1"/>
            <a:r>
              <a:rPr lang="en-US" dirty="0"/>
              <a:t>Non resilient systems</a:t>
            </a:r>
          </a:p>
          <a:p>
            <a:pPr lvl="1"/>
            <a:r>
              <a:rPr lang="en-US" dirty="0"/>
              <a:t>Non-comprehensive legal and regulatory instruments</a:t>
            </a:r>
          </a:p>
          <a:p>
            <a:r>
              <a:rPr lang="en-US" dirty="0"/>
              <a:t>What are the opportunities?</a:t>
            </a:r>
          </a:p>
          <a:p>
            <a:pPr lvl="1"/>
            <a:r>
              <a:rPr lang="en-US" dirty="0">
                <a:solidFill>
                  <a:schemeClr val="tx1"/>
                </a:solidFill>
              </a:rPr>
              <a:t>Socio-Economic development</a:t>
            </a:r>
          </a:p>
          <a:p>
            <a:pPr lvl="1"/>
            <a:r>
              <a:rPr lang="en-US" dirty="0">
                <a:solidFill>
                  <a:schemeClr val="tx1"/>
                </a:solidFill>
              </a:rPr>
              <a:t>Job creation</a:t>
            </a:r>
          </a:p>
          <a:p>
            <a:pPr lvl="1"/>
            <a:r>
              <a:rPr lang="en-US" dirty="0">
                <a:solidFill>
                  <a:schemeClr val="tx1"/>
                </a:solidFill>
              </a:rPr>
              <a:t>Cybersecurity coordination</a:t>
            </a:r>
          </a:p>
          <a:p>
            <a:pPr lvl="1"/>
            <a:r>
              <a:rPr lang="en-US" dirty="0">
                <a:solidFill>
                  <a:schemeClr val="tx1"/>
                </a:solidFill>
              </a:rPr>
              <a:t>International Cooperation</a:t>
            </a:r>
          </a:p>
          <a:p>
            <a:pPr lvl="1"/>
            <a:r>
              <a:rPr lang="en-US" dirty="0">
                <a:solidFill>
                  <a:schemeClr val="tx1"/>
                </a:solidFill>
              </a:rPr>
              <a:t>Enhancing fight against Cybercrime</a:t>
            </a:r>
          </a:p>
          <a:p>
            <a:pPr lvl="1"/>
            <a:r>
              <a:rPr lang="en-US" dirty="0">
                <a:solidFill>
                  <a:schemeClr val="tx1"/>
                </a:solidFill>
              </a:rPr>
              <a:t>Improving consumer trust in electronic transactions</a:t>
            </a:r>
          </a:p>
          <a:p>
            <a:pPr lvl="1"/>
            <a:endParaRPr lang="en-US" dirty="0">
              <a:solidFill>
                <a:schemeClr val="tx1"/>
              </a:solidFill>
            </a:endParaRPr>
          </a:p>
          <a:p>
            <a:pPr lvl="1"/>
            <a:endParaRPr lang="en-US"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53400" y="5806186"/>
            <a:ext cx="812800" cy="768350"/>
          </a:xfrm>
          <a:prstGeom prst="rect">
            <a:avLst/>
          </a:prstGeom>
        </p:spPr>
      </p:pic>
    </p:spTree>
    <p:extLst>
      <p:ext uri="{BB962C8B-B14F-4D97-AF65-F5344CB8AC3E}">
        <p14:creationId xmlns:p14="http://schemas.microsoft.com/office/powerpoint/2010/main" val="1397003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Combating cybercrime</a:t>
            </a:r>
            <a:br>
              <a:rPr lang="en-US" dirty="0"/>
            </a:br>
            <a:endParaRPr lang="en-US" dirty="0"/>
          </a:p>
        </p:txBody>
      </p:sp>
      <p:sp>
        <p:nvSpPr>
          <p:cNvPr id="3" name="Content Placeholder 2"/>
          <p:cNvSpPr>
            <a:spLocks noGrp="1"/>
          </p:cNvSpPr>
          <p:nvPr>
            <p:ph idx="1"/>
          </p:nvPr>
        </p:nvSpPr>
        <p:spPr>
          <a:xfrm>
            <a:off x="457200" y="1905000"/>
            <a:ext cx="8229600" cy="4669536"/>
          </a:xfrm>
        </p:spPr>
        <p:txBody>
          <a:bodyPr>
            <a:normAutofit fontScale="92500" lnSpcReduction="20000"/>
          </a:bodyPr>
          <a:lstStyle/>
          <a:p>
            <a:r>
              <a:rPr lang="en-US" dirty="0"/>
              <a:t>What are the challenges?</a:t>
            </a:r>
          </a:p>
          <a:p>
            <a:pPr lvl="1"/>
            <a:r>
              <a:rPr lang="en-US" dirty="0"/>
              <a:t>Lack of expertise</a:t>
            </a:r>
          </a:p>
          <a:p>
            <a:pPr lvl="1"/>
            <a:r>
              <a:rPr lang="en-US" dirty="0"/>
              <a:t>Absence of comprehensive laws that serve as deterrents or prosecutions</a:t>
            </a:r>
          </a:p>
          <a:p>
            <a:pPr lvl="1"/>
            <a:r>
              <a:rPr lang="en-US" dirty="0"/>
              <a:t>Lack of instigative tools</a:t>
            </a:r>
          </a:p>
          <a:p>
            <a:pPr lvl="1"/>
            <a:r>
              <a:rPr lang="en-US" dirty="0"/>
              <a:t>Non-harmonized laws</a:t>
            </a:r>
          </a:p>
          <a:p>
            <a:pPr lvl="1"/>
            <a:r>
              <a:rPr lang="en-US" dirty="0"/>
              <a:t>Political Will</a:t>
            </a:r>
          </a:p>
          <a:p>
            <a:r>
              <a:rPr lang="en-US" dirty="0"/>
              <a:t>What are the opportunities?</a:t>
            </a:r>
          </a:p>
          <a:p>
            <a:pPr lvl="1"/>
            <a:r>
              <a:rPr lang="en-US" dirty="0">
                <a:solidFill>
                  <a:schemeClr val="tx1"/>
                </a:solidFill>
              </a:rPr>
              <a:t>International Cooperation</a:t>
            </a:r>
          </a:p>
          <a:p>
            <a:pPr lvl="1"/>
            <a:r>
              <a:rPr lang="en-US" dirty="0">
                <a:solidFill>
                  <a:schemeClr val="tx1"/>
                </a:solidFill>
              </a:rPr>
              <a:t>Expertise</a:t>
            </a:r>
          </a:p>
          <a:p>
            <a:pPr lvl="1"/>
            <a:r>
              <a:rPr lang="en-US" dirty="0">
                <a:solidFill>
                  <a:schemeClr val="tx1"/>
                </a:solidFill>
              </a:rPr>
              <a:t>Trust and Confidence in utilization of digital technologies/Systems </a:t>
            </a:r>
          </a:p>
          <a:p>
            <a:pPr lvl="1"/>
            <a:r>
              <a:rPr lang="en-US" dirty="0">
                <a:solidFill>
                  <a:schemeClr val="tx1"/>
                </a:solidFill>
              </a:rPr>
              <a:t>Socio-economic development</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4012717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24200"/>
            <a:ext cx="8229600" cy="1066800"/>
          </a:xfrm>
        </p:spPr>
        <p:txBody>
          <a:bodyPr>
            <a:normAutofit fontScale="90000"/>
          </a:bodyPr>
          <a:lstStyle/>
          <a:p>
            <a:r>
              <a:rPr lang="en-US" dirty="0"/>
              <a:t>Plenary session 1 - Cybersecurity as Key factor for Sustainability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913261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4794" y="762000"/>
            <a:ext cx="8229600" cy="1066800"/>
          </a:xfrm>
        </p:spPr>
        <p:txBody>
          <a:bodyPr>
            <a:normAutofit fontScale="90000"/>
          </a:bodyPr>
          <a:lstStyle/>
          <a:p>
            <a:r>
              <a:rPr lang="en-US" dirty="0"/>
              <a:t>Integration of Cybersecurity in Govt. initiatives </a:t>
            </a:r>
          </a:p>
        </p:txBody>
      </p:sp>
      <p:sp>
        <p:nvSpPr>
          <p:cNvPr id="3" name="Content Placeholder 2"/>
          <p:cNvSpPr>
            <a:spLocks noGrp="1"/>
          </p:cNvSpPr>
          <p:nvPr>
            <p:ph idx="1"/>
          </p:nvPr>
        </p:nvSpPr>
        <p:spPr/>
        <p:txBody>
          <a:bodyPr/>
          <a:lstStyle/>
          <a:p>
            <a:r>
              <a:rPr lang="en-US" dirty="0"/>
              <a:t>Medium and Long-term Policy Driven </a:t>
            </a:r>
          </a:p>
          <a:p>
            <a:pPr lvl="1"/>
            <a:r>
              <a:rPr lang="en-US" dirty="0"/>
              <a:t>Why is Policies not effective is driving Cybersecurity initiatives in Governments?</a:t>
            </a:r>
          </a:p>
          <a:p>
            <a:pPr lvl="1"/>
            <a:r>
              <a:rPr lang="en-US" dirty="0"/>
              <a:t>Are there case studies about this?</a:t>
            </a:r>
          </a:p>
          <a:p>
            <a:r>
              <a:rPr lang="en-US" dirty="0"/>
              <a:t>Aspects of Sovereignty?</a:t>
            </a:r>
          </a:p>
          <a:p>
            <a:pPr lvl="1"/>
            <a:r>
              <a:rPr lang="en-US" dirty="0">
                <a:solidFill>
                  <a:schemeClr val="tx1"/>
                </a:solidFill>
              </a:rPr>
              <a:t>Is it a good idea to host Government sensitive applications in the Cloud that are resident in other countries. What are the major implications to Data Sovereignty and how to address it?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8600" y="5638800"/>
            <a:ext cx="812800" cy="768350"/>
          </a:xfrm>
          <a:prstGeom prst="rect">
            <a:avLst/>
          </a:prstGeom>
        </p:spPr>
      </p:pic>
    </p:spTree>
    <p:extLst>
      <p:ext uri="{BB962C8B-B14F-4D97-AF65-F5344CB8AC3E}">
        <p14:creationId xmlns:p14="http://schemas.microsoft.com/office/powerpoint/2010/main" val="8327825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3920</TotalTime>
  <Words>2423</Words>
  <Application>Microsoft Office PowerPoint</Application>
  <PresentationFormat>On-screen Show (4:3)</PresentationFormat>
  <Paragraphs>282</Paragraphs>
  <Slides>54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54</vt:i4>
      </vt:variant>
    </vt:vector>
  </HeadingPairs>
  <TitlesOfParts>
    <vt:vector size="60" baseType="lpstr">
      <vt:lpstr>Arial</vt:lpstr>
      <vt:lpstr>Calibri</vt:lpstr>
      <vt:lpstr>Georgia</vt:lpstr>
      <vt:lpstr>Trebuchet MS</vt:lpstr>
      <vt:lpstr>Wingdings 2</vt:lpstr>
      <vt:lpstr>Urban</vt:lpstr>
      <vt:lpstr>ECOWAS CYBERSECURITY   SYMPOSIUM 28-30 September, 2021 </vt:lpstr>
      <vt:lpstr>Outline</vt:lpstr>
      <vt:lpstr>Country Profile</vt:lpstr>
      <vt:lpstr>Part I – Contributions To Topics Of Discussion  </vt:lpstr>
      <vt:lpstr>Introductory Session</vt:lpstr>
      <vt:lpstr>Enhancing cybersecurity </vt:lpstr>
      <vt:lpstr>Combating cybercrime </vt:lpstr>
      <vt:lpstr>Plenary session 1 - Cybersecurity as Key factor for Sustainability</vt:lpstr>
      <vt:lpstr>Integration of Cybersecurity in Govt. initiatives </vt:lpstr>
      <vt:lpstr>Roundtable 1 - Ways to improve the cybersecurity workforce (quality &amp; quantity) in the region</vt:lpstr>
      <vt:lpstr>Roundtable 2-Implementation of national cybersecurity strategy: who is missing on board?</vt:lpstr>
      <vt:lpstr>Conference - Cybersecurity challenges microfinance is facing</vt:lpstr>
      <vt:lpstr>Part III – Country Update</vt:lpstr>
      <vt:lpstr>OCWAR-C Cybersecurity Assessment</vt:lpstr>
      <vt:lpstr>Participation in the RTC</vt:lpstr>
      <vt:lpstr>National Cybersecurity Strategies (NCS) – Fully Operational </vt:lpstr>
      <vt:lpstr>Computer Security Incidence Response Teams (CSIRTs) – Operational  </vt:lpstr>
      <vt:lpstr>Computer Security Incidence Response Teams (CSIRTs) – Operational  </vt:lpstr>
      <vt:lpstr>Critical Infrastructure Protection (CIP) - ongoing </vt:lpstr>
      <vt:lpstr>Legislation and legal frameworks related cybersecurity - Ongoing </vt:lpstr>
      <vt:lpstr>Cybersecurity awareness, Skills Workforce Development - Ongoing   </vt:lpstr>
      <vt:lpstr>Basic CSIRT Training – Managerial &amp; Software Environment.</vt:lpstr>
      <vt:lpstr>Digital Forensics Laboratory</vt:lpstr>
      <vt:lpstr>ECOWAS CSIRT Week </vt:lpstr>
      <vt:lpstr>Cybercrime Training for Prosecutors &amp; Judges</vt:lpstr>
      <vt:lpstr>Other Cybersecurity &amp; Data Protection &amp; Privacy</vt:lpstr>
      <vt:lpstr>NDP: Critical Enabler 5</vt:lpstr>
      <vt:lpstr>IC Act 2009</vt:lpstr>
      <vt:lpstr>IC Act 2009</vt:lpstr>
      <vt:lpstr>Computer Misuse &amp; Cyber crime</vt:lpstr>
      <vt:lpstr>Computer Misuse &amp; Cyber crime</vt:lpstr>
      <vt:lpstr>Computer Misuse &amp; Cyber crime cont.</vt:lpstr>
      <vt:lpstr>Cybersecurity Assessment –Commonwealth CTO </vt:lpstr>
      <vt:lpstr>Cybersecurity Assessment –Commonwealth CTO </vt:lpstr>
      <vt:lpstr>National Cybersecurity Strategy &amp; Action Plan formulation - 2016 </vt:lpstr>
      <vt:lpstr>National Cybersecurity Strategy &amp; Action Plan formulation - 2016 </vt:lpstr>
      <vt:lpstr>National Cybersecurity Strategy &amp; Action Plan formulation cont. Goals</vt:lpstr>
      <vt:lpstr>gmCSIRT Initiation </vt:lpstr>
      <vt:lpstr>gmCSIRT Initiation </vt:lpstr>
      <vt:lpstr>Global Forum on Cybersecurity Expertise (GFCE) </vt:lpstr>
      <vt:lpstr>Cybersecurity Maturity Model (CMM) </vt:lpstr>
      <vt:lpstr>Cybersecurity Maturity Model (CMM) cont.</vt:lpstr>
      <vt:lpstr>EU/ECOWAS OCWAR-C Project </vt:lpstr>
      <vt:lpstr>COE Cybercrime Bill Formulation </vt:lpstr>
      <vt:lpstr>COE Data Protection Policy </vt:lpstr>
      <vt:lpstr>Data Protection &amp; Privacy Bill</vt:lpstr>
      <vt:lpstr>National Cybersecurity Policy, Strategy &amp; Action Plan formulation 2020-2024 </vt:lpstr>
      <vt:lpstr>National Cybersecurity Awareness Campaign  </vt:lpstr>
      <vt:lpstr>Cybersecurity Training</vt:lpstr>
      <vt:lpstr>Civil Society Engagement</vt:lpstr>
      <vt:lpstr>Challenges</vt:lpstr>
      <vt:lpstr>PowerPoint Presentation</vt:lpstr>
      <vt:lpstr>Recommendations</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Gambia Ministry of Information &amp; Communications Infrastructure</dc:title>
  <dc:creator>Sanusi Drammeh</dc:creator>
  <cp:lastModifiedBy>Amadou Sowe</cp:lastModifiedBy>
  <cp:revision>308</cp:revision>
  <dcterms:created xsi:type="dcterms:W3CDTF">2019-07-14T20:01:42Z</dcterms:created>
  <dcterms:modified xsi:type="dcterms:W3CDTF">2021-09-22T09:22:35Z</dcterms:modified>
</cp:coreProperties>
</file>